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4" r:id="rId4"/>
    <p:sldId id="285" r:id="rId5"/>
    <p:sldId id="286" r:id="rId6"/>
    <p:sldId id="258" r:id="rId7"/>
    <p:sldId id="268" r:id="rId8"/>
    <p:sldId id="273" r:id="rId9"/>
    <p:sldId id="275" r:id="rId10"/>
    <p:sldId id="269" r:id="rId11"/>
    <p:sldId id="274" r:id="rId12"/>
    <p:sldId id="270" r:id="rId13"/>
    <p:sldId id="279" r:id="rId14"/>
    <p:sldId id="277" r:id="rId15"/>
    <p:sldId id="264" r:id="rId16"/>
    <p:sldId id="265" r:id="rId17"/>
    <p:sldId id="266" r:id="rId18"/>
    <p:sldId id="280" r:id="rId19"/>
    <p:sldId id="281" r:id="rId20"/>
    <p:sldId id="271" r:id="rId21"/>
    <p:sldId id="272" r:id="rId22"/>
    <p:sldId id="263" r:id="rId23"/>
    <p:sldId id="287" r:id="rId24"/>
    <p:sldId id="282" r:id="rId25"/>
  </p:sldIdLst>
  <p:sldSz cx="9144000" cy="6858000" type="screen4x3"/>
  <p:notesSz cx="6648450" cy="97742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6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D25CFFA-CDFD-4C27-8A02-049607E1B529}" type="datetimeFigureOut">
              <a:rPr lang="de-DE" smtClean="0"/>
              <a:t>22.04.2015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77B6EBC-21D3-41EE-BB2B-DC3BDDBDDBA4}" type="slidenum">
              <a:rPr lang="de-DE" smtClean="0"/>
              <a:t>‹Nr.›</a:t>
            </a:fld>
            <a:endParaRPr lang="de-DE"/>
          </a:p>
        </p:txBody>
      </p:sp>
    </p:spTree>
    <p:extLst>
      <p:ext uri="{BB962C8B-B14F-4D97-AF65-F5344CB8AC3E}">
        <p14:creationId xmlns:p14="http://schemas.microsoft.com/office/powerpoint/2010/main" val="2786098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D25CFFA-CDFD-4C27-8A02-049607E1B529}" type="datetimeFigureOut">
              <a:rPr lang="de-DE" smtClean="0"/>
              <a:t>22.04.2015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77B6EBC-21D3-41EE-BB2B-DC3BDDBDDBA4}" type="slidenum">
              <a:rPr lang="de-DE" smtClean="0"/>
              <a:t>‹Nr.›</a:t>
            </a:fld>
            <a:endParaRPr lang="de-DE"/>
          </a:p>
        </p:txBody>
      </p:sp>
    </p:spTree>
    <p:extLst>
      <p:ext uri="{BB962C8B-B14F-4D97-AF65-F5344CB8AC3E}">
        <p14:creationId xmlns:p14="http://schemas.microsoft.com/office/powerpoint/2010/main" val="3935668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D25CFFA-CDFD-4C27-8A02-049607E1B529}" type="datetimeFigureOut">
              <a:rPr lang="de-DE" smtClean="0"/>
              <a:t>22.04.2015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77B6EBC-21D3-41EE-BB2B-DC3BDDBDDBA4}" type="slidenum">
              <a:rPr lang="de-DE" smtClean="0"/>
              <a:t>‹Nr.›</a:t>
            </a:fld>
            <a:endParaRPr lang="de-DE"/>
          </a:p>
        </p:txBody>
      </p:sp>
    </p:spTree>
    <p:extLst>
      <p:ext uri="{BB962C8B-B14F-4D97-AF65-F5344CB8AC3E}">
        <p14:creationId xmlns:p14="http://schemas.microsoft.com/office/powerpoint/2010/main" val="1666287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D25CFFA-CDFD-4C27-8A02-049607E1B529}" type="datetimeFigureOut">
              <a:rPr lang="de-DE" smtClean="0"/>
              <a:t>22.04.2015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77B6EBC-21D3-41EE-BB2B-DC3BDDBDDBA4}" type="slidenum">
              <a:rPr lang="de-DE" smtClean="0"/>
              <a:t>‹Nr.›</a:t>
            </a:fld>
            <a:endParaRPr lang="de-DE"/>
          </a:p>
        </p:txBody>
      </p:sp>
    </p:spTree>
    <p:extLst>
      <p:ext uri="{BB962C8B-B14F-4D97-AF65-F5344CB8AC3E}">
        <p14:creationId xmlns:p14="http://schemas.microsoft.com/office/powerpoint/2010/main" val="1779093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4D25CFFA-CDFD-4C27-8A02-049607E1B529}" type="datetimeFigureOut">
              <a:rPr lang="de-DE" smtClean="0"/>
              <a:t>22.04.2015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77B6EBC-21D3-41EE-BB2B-DC3BDDBDDBA4}" type="slidenum">
              <a:rPr lang="de-DE" smtClean="0"/>
              <a:t>‹Nr.›</a:t>
            </a:fld>
            <a:endParaRPr lang="de-DE"/>
          </a:p>
        </p:txBody>
      </p:sp>
    </p:spTree>
    <p:extLst>
      <p:ext uri="{BB962C8B-B14F-4D97-AF65-F5344CB8AC3E}">
        <p14:creationId xmlns:p14="http://schemas.microsoft.com/office/powerpoint/2010/main" val="2767524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D25CFFA-CDFD-4C27-8A02-049607E1B529}" type="datetimeFigureOut">
              <a:rPr lang="de-DE" smtClean="0"/>
              <a:t>22.04.2015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77B6EBC-21D3-41EE-BB2B-DC3BDDBDDBA4}" type="slidenum">
              <a:rPr lang="de-DE" smtClean="0"/>
              <a:t>‹Nr.›</a:t>
            </a:fld>
            <a:endParaRPr lang="de-DE"/>
          </a:p>
        </p:txBody>
      </p:sp>
    </p:spTree>
    <p:extLst>
      <p:ext uri="{BB962C8B-B14F-4D97-AF65-F5344CB8AC3E}">
        <p14:creationId xmlns:p14="http://schemas.microsoft.com/office/powerpoint/2010/main" val="1803518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D25CFFA-CDFD-4C27-8A02-049607E1B529}" type="datetimeFigureOut">
              <a:rPr lang="de-DE" smtClean="0"/>
              <a:t>22.04.2015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77B6EBC-21D3-41EE-BB2B-DC3BDDBDDBA4}" type="slidenum">
              <a:rPr lang="de-DE" smtClean="0"/>
              <a:t>‹Nr.›</a:t>
            </a:fld>
            <a:endParaRPr lang="de-DE"/>
          </a:p>
        </p:txBody>
      </p:sp>
    </p:spTree>
    <p:extLst>
      <p:ext uri="{BB962C8B-B14F-4D97-AF65-F5344CB8AC3E}">
        <p14:creationId xmlns:p14="http://schemas.microsoft.com/office/powerpoint/2010/main" val="710919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D25CFFA-CDFD-4C27-8A02-049607E1B529}" type="datetimeFigureOut">
              <a:rPr lang="de-DE" smtClean="0"/>
              <a:t>22.04.2015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77B6EBC-21D3-41EE-BB2B-DC3BDDBDDBA4}" type="slidenum">
              <a:rPr lang="de-DE" smtClean="0"/>
              <a:t>‹Nr.›</a:t>
            </a:fld>
            <a:endParaRPr lang="de-DE"/>
          </a:p>
        </p:txBody>
      </p:sp>
    </p:spTree>
    <p:extLst>
      <p:ext uri="{BB962C8B-B14F-4D97-AF65-F5344CB8AC3E}">
        <p14:creationId xmlns:p14="http://schemas.microsoft.com/office/powerpoint/2010/main" val="93858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D25CFFA-CDFD-4C27-8A02-049607E1B529}" type="datetimeFigureOut">
              <a:rPr lang="de-DE" smtClean="0"/>
              <a:t>22.04.2015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77B6EBC-21D3-41EE-BB2B-DC3BDDBDDBA4}" type="slidenum">
              <a:rPr lang="de-DE" smtClean="0"/>
              <a:t>‹Nr.›</a:t>
            </a:fld>
            <a:endParaRPr lang="de-DE"/>
          </a:p>
        </p:txBody>
      </p:sp>
    </p:spTree>
    <p:extLst>
      <p:ext uri="{BB962C8B-B14F-4D97-AF65-F5344CB8AC3E}">
        <p14:creationId xmlns:p14="http://schemas.microsoft.com/office/powerpoint/2010/main" val="1887347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4D25CFFA-CDFD-4C27-8A02-049607E1B529}" type="datetimeFigureOut">
              <a:rPr lang="de-DE" smtClean="0"/>
              <a:t>22.04.2015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77B6EBC-21D3-41EE-BB2B-DC3BDDBDDBA4}" type="slidenum">
              <a:rPr lang="de-DE" smtClean="0"/>
              <a:t>‹Nr.›</a:t>
            </a:fld>
            <a:endParaRPr lang="de-DE"/>
          </a:p>
        </p:txBody>
      </p:sp>
    </p:spTree>
    <p:extLst>
      <p:ext uri="{BB962C8B-B14F-4D97-AF65-F5344CB8AC3E}">
        <p14:creationId xmlns:p14="http://schemas.microsoft.com/office/powerpoint/2010/main" val="1980166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4D25CFFA-CDFD-4C27-8A02-049607E1B529}" type="datetimeFigureOut">
              <a:rPr lang="de-DE" smtClean="0"/>
              <a:t>22.04.2015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77B6EBC-21D3-41EE-BB2B-DC3BDDBDDBA4}" type="slidenum">
              <a:rPr lang="de-DE" smtClean="0"/>
              <a:t>‹Nr.›</a:t>
            </a:fld>
            <a:endParaRPr lang="de-DE"/>
          </a:p>
        </p:txBody>
      </p:sp>
    </p:spTree>
    <p:extLst>
      <p:ext uri="{BB962C8B-B14F-4D97-AF65-F5344CB8AC3E}">
        <p14:creationId xmlns:p14="http://schemas.microsoft.com/office/powerpoint/2010/main" val="356751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25CFFA-CDFD-4C27-8A02-049607E1B529}" type="datetimeFigureOut">
              <a:rPr lang="de-DE" smtClean="0"/>
              <a:t>22.04.2015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B6EBC-21D3-41EE-BB2B-DC3BDDBDDBA4}" type="slidenum">
              <a:rPr lang="de-DE" smtClean="0"/>
              <a:t>‹Nr.›</a:t>
            </a:fld>
            <a:endParaRPr lang="de-DE"/>
          </a:p>
        </p:txBody>
      </p:sp>
    </p:spTree>
    <p:extLst>
      <p:ext uri="{BB962C8B-B14F-4D97-AF65-F5344CB8AC3E}">
        <p14:creationId xmlns:p14="http://schemas.microsoft.com/office/powerpoint/2010/main" val="3243619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0.jpe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www.mz-web.de/ks/images/mdsBild/1277474048341l.jpg" TargetMode="External"/><Relationship Id="rId2" Type="http://schemas.openxmlformats.org/officeDocument/2006/relationships/image" Target="../media/image12.jpeg"/><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13.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115616" y="1052736"/>
            <a:ext cx="7056784" cy="4985980"/>
          </a:xfrm>
          <a:prstGeom prst="rect">
            <a:avLst/>
          </a:prstGeom>
          <a:noFill/>
        </p:spPr>
        <p:txBody>
          <a:bodyPr wrap="square" rtlCol="0">
            <a:spAutoFit/>
          </a:bodyPr>
          <a:lstStyle/>
          <a:p>
            <a:endParaRPr lang="de-DE" sz="2800" i="1" u="sng" dirty="0" smtClean="0"/>
          </a:p>
          <a:p>
            <a:endParaRPr lang="de-DE" sz="2800" i="1" u="sng" dirty="0"/>
          </a:p>
          <a:p>
            <a:r>
              <a:rPr lang="de-DE" sz="2800" i="1" u="sng" dirty="0" smtClean="0"/>
              <a:t>Jahrestagung 2015</a:t>
            </a:r>
          </a:p>
          <a:p>
            <a:endParaRPr lang="de-DE" sz="2800" i="1" u="sng" dirty="0"/>
          </a:p>
          <a:p>
            <a:endParaRPr lang="de-DE" sz="2800" i="1" u="sng" dirty="0" smtClean="0"/>
          </a:p>
          <a:p>
            <a:endParaRPr lang="de-DE" dirty="0"/>
          </a:p>
          <a:p>
            <a:pPr algn="ctr"/>
            <a:r>
              <a:rPr lang="de-DE" sz="4000" dirty="0" smtClean="0"/>
              <a:t>AG </a:t>
            </a:r>
            <a:r>
              <a:rPr lang="de-DE" sz="4000" dirty="0" smtClean="0"/>
              <a:t>5: </a:t>
            </a:r>
            <a:endParaRPr lang="de-DE" sz="4000" dirty="0" smtClean="0"/>
          </a:p>
          <a:p>
            <a:pPr algn="ctr"/>
            <a:r>
              <a:rPr lang="de-DE" sz="4000" dirty="0" smtClean="0"/>
              <a:t>Die Rolle des Betreuers bei Betreuten mit Kindern und Jugendlichen</a:t>
            </a:r>
            <a:endParaRPr lang="de-DE" sz="4000" dirty="0"/>
          </a:p>
        </p:txBody>
      </p:sp>
      <p:pic>
        <p:nvPicPr>
          <p:cNvPr id="1026" name="Picture 2" descr="http://u.jimdo.com/www18/o/sd02d88c440b4846a/img/ie4dcfd8239204c76/1331762369/std/wem-und-wie-hilft-die-stiftung-familie-in-not-klick-mich.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1916832"/>
            <a:ext cx="2337048" cy="216024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betreuung.de/pics/bdb_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764704"/>
            <a:ext cx="190500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2684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feld 1"/>
          <p:cNvSpPr txBox="1">
            <a:spLocks noChangeArrowheads="1"/>
          </p:cNvSpPr>
          <p:nvPr/>
        </p:nvSpPr>
        <p:spPr bwMode="auto">
          <a:xfrm>
            <a:off x="1547813" y="1773238"/>
            <a:ext cx="63373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sz="2400">
                <a:latin typeface="Times New Roman" pitchFamily="18" charset="0"/>
              </a:rPr>
              <a:t>Eine Kindeswohlgefährdung i. S. d. § 1666 BGB ist gegeben, wenn eine gegenwärtige oder zumindest nahe bevorstehende Gefahr für die Entwicklung des Kindes vorliegt, die so ernst zu nehmen ist, dass sich eine Gefährdung seiner körperlichen, geistigen oder sittlichen Wohls mit ziemlicher Sicherheit voraussagen läßt </a:t>
            </a:r>
            <a:r>
              <a:rPr lang="de-DE" sz="1600">
                <a:latin typeface="Times New Roman" pitchFamily="18" charset="0"/>
              </a:rPr>
              <a:t>(vgl. BGH, FamRZ 2005, 344, 345)</a:t>
            </a:r>
          </a:p>
        </p:txBody>
      </p:sp>
    </p:spTree>
    <p:extLst>
      <p:ext uri="{BB962C8B-B14F-4D97-AF65-F5344CB8AC3E}">
        <p14:creationId xmlns:p14="http://schemas.microsoft.com/office/powerpoint/2010/main" val="4178010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p:cNvSpPr>
          <p:nvPr/>
        </p:nvSpPr>
        <p:spPr bwMode="auto">
          <a:xfrm>
            <a:off x="0" y="6594475"/>
            <a:ext cx="9144000" cy="263525"/>
          </a:xfrm>
          <a:prstGeom prst="rect">
            <a:avLst/>
          </a:prstGeom>
          <a:gradFill rotWithShape="0">
            <a:gsLst>
              <a:gs pos="0">
                <a:srgbClr val="E0141E"/>
              </a:gs>
              <a:gs pos="100000">
                <a:srgbClr val="FEFCFC"/>
              </a:gs>
            </a:gsLst>
            <a:lin ang="0" scaled="1"/>
          </a:gradFill>
          <a:ln>
            <a:noFill/>
          </a:ln>
          <a:extLst>
            <a:ext uri="{91240B29-F687-4F45-9708-019B960494DF}">
              <a14:hiddenLine xmlns:a14="http://schemas.microsoft.com/office/drawing/2010/main" w="25400">
                <a:solidFill>
                  <a:srgbClr val="000000"/>
                </a:solidFill>
                <a:miter lim="800000"/>
                <a:headEnd/>
                <a:tailEnd/>
              </a14:hiddenLine>
            </a:ext>
          </a:extLst>
        </p:spPr>
        <p:txBody>
          <a:bodyPr lIns="0" tIns="0" rIns="0" bIns="0"/>
          <a:lstStyle/>
          <a:p>
            <a:endParaRPr lang="de-DE"/>
          </a:p>
        </p:txBody>
      </p:sp>
      <p:sp>
        <p:nvSpPr>
          <p:cNvPr id="16387" name="Rectangle 3"/>
          <p:cNvSpPr>
            <a:spLocks/>
          </p:cNvSpPr>
          <p:nvPr/>
        </p:nvSpPr>
        <p:spPr bwMode="auto">
          <a:xfrm>
            <a:off x="925513" y="206375"/>
            <a:ext cx="7313612"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82296" tIns="41148" rIns="82296" bIns="41148">
            <a:spAutoFit/>
          </a:bodyPr>
          <a:lstStyle/>
          <a:p>
            <a:pPr algn="ctr" defTabSz="822325"/>
            <a:r>
              <a:rPr lang="de-DE" sz="2900" b="1">
                <a:latin typeface="Gill Sans" charset="0"/>
              </a:rPr>
              <a:t>Einordnungsschema zur </a:t>
            </a:r>
          </a:p>
          <a:p>
            <a:pPr algn="ctr" defTabSz="822325"/>
            <a:r>
              <a:rPr lang="de-DE" sz="2900" b="1">
                <a:latin typeface="Gill Sans" charset="0"/>
              </a:rPr>
              <a:t>„Erfüllung kindlicher Bedürfnisse“</a:t>
            </a:r>
          </a:p>
        </p:txBody>
      </p:sp>
      <p:pic>
        <p:nvPicPr>
          <p:cNvPr id="16388"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93075" y="5829300"/>
            <a:ext cx="95885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graphicFrame>
        <p:nvGraphicFramePr>
          <p:cNvPr id="16389" name="Object 5"/>
          <p:cNvGraphicFramePr>
            <a:graphicFrameLocks noChangeAspect="1"/>
          </p:cNvGraphicFramePr>
          <p:nvPr/>
        </p:nvGraphicFramePr>
        <p:xfrm>
          <a:off x="69850" y="2332038"/>
          <a:ext cx="8983663" cy="3476625"/>
        </p:xfrm>
        <a:graphic>
          <a:graphicData uri="http://schemas.openxmlformats.org/presentationml/2006/ole">
            <mc:AlternateContent xmlns:mc="http://schemas.openxmlformats.org/markup-compatibility/2006">
              <mc:Choice xmlns:v="urn:schemas-microsoft-com:vml" Requires="v">
                <p:oleObj spid="_x0000_s4116" name="Dokument" r:id="rId5" imgW="11519916" imgH="4457700" progId="Word.Document.8">
                  <p:embed/>
                </p:oleObj>
              </mc:Choice>
              <mc:Fallback>
                <p:oleObj name="Dokument" r:id="rId5" imgW="11519916" imgH="4457700"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850" y="2332038"/>
                        <a:ext cx="8983663" cy="3476625"/>
                      </a:xfrm>
                      <a:prstGeom prst="rect">
                        <a:avLst/>
                      </a:prstGeom>
                      <a:noFill/>
                      <a:ln>
                        <a:noFill/>
                      </a:ln>
                      <a:effectLst/>
                      <a:extLst>
                        <a:ext uri="{909E8E84-426E-40DD-AFC4-6F175D3DCCD1}">
                          <a14:hiddenFill xmlns:a14="http://schemas.microsoft.com/office/drawing/2010/main">
                            <a:blipFill dpi="0" rotWithShape="0">
                              <a:blip r:embed="rId7"/>
                              <a:srcRect/>
                              <a:tile tx="0" ty="0" sx="100000" sy="100000" flip="none" algn="tl"/>
                            </a:blip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90" name="Text Box 6"/>
          <p:cNvSpPr txBox="1">
            <a:spLocks/>
          </p:cNvSpPr>
          <p:nvPr/>
        </p:nvSpPr>
        <p:spPr bwMode="auto">
          <a:xfrm>
            <a:off x="136525" y="1577975"/>
            <a:ext cx="94821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82296" tIns="41148" rIns="82296" bIns="41148">
            <a:spAutoFit/>
          </a:bodyPr>
          <a:lstStyle>
            <a:lvl1pPr defTabSz="822325" eaLnBrk="0" hangingPunct="0">
              <a:defRPr>
                <a:solidFill>
                  <a:schemeClr val="tx1"/>
                </a:solidFill>
                <a:latin typeface="Arial" charset="0"/>
              </a:defRPr>
            </a:lvl1pPr>
            <a:lvl2pPr marL="742950" indent="-285750" defTabSz="822325" eaLnBrk="0" hangingPunct="0">
              <a:defRPr>
                <a:solidFill>
                  <a:schemeClr val="tx1"/>
                </a:solidFill>
                <a:latin typeface="Arial" charset="0"/>
              </a:defRPr>
            </a:lvl2pPr>
            <a:lvl3pPr marL="1143000" indent="-228600" defTabSz="822325" eaLnBrk="0" hangingPunct="0">
              <a:defRPr>
                <a:solidFill>
                  <a:schemeClr val="tx1"/>
                </a:solidFill>
                <a:latin typeface="Arial" charset="0"/>
              </a:defRPr>
            </a:lvl3pPr>
            <a:lvl4pPr marL="1600200" indent="-228600" defTabSz="822325" eaLnBrk="0" hangingPunct="0">
              <a:defRPr>
                <a:solidFill>
                  <a:schemeClr val="tx1"/>
                </a:solidFill>
                <a:latin typeface="Arial" charset="0"/>
              </a:defRPr>
            </a:lvl4pPr>
            <a:lvl5pPr marL="2057400" indent="-228600" defTabSz="822325" eaLnBrk="0" hangingPunct="0">
              <a:defRPr>
                <a:solidFill>
                  <a:schemeClr val="tx1"/>
                </a:solidFill>
                <a:latin typeface="Arial" charset="0"/>
              </a:defRPr>
            </a:lvl5pPr>
            <a:lvl6pPr marL="2514600" indent="-228600" defTabSz="822325" eaLnBrk="0" fontAlgn="base" hangingPunct="0">
              <a:spcBef>
                <a:spcPct val="0"/>
              </a:spcBef>
              <a:spcAft>
                <a:spcPct val="0"/>
              </a:spcAft>
              <a:defRPr>
                <a:solidFill>
                  <a:schemeClr val="tx1"/>
                </a:solidFill>
                <a:latin typeface="Arial" charset="0"/>
              </a:defRPr>
            </a:lvl6pPr>
            <a:lvl7pPr marL="2971800" indent="-228600" defTabSz="822325" eaLnBrk="0" fontAlgn="base" hangingPunct="0">
              <a:spcBef>
                <a:spcPct val="0"/>
              </a:spcBef>
              <a:spcAft>
                <a:spcPct val="0"/>
              </a:spcAft>
              <a:defRPr>
                <a:solidFill>
                  <a:schemeClr val="tx1"/>
                </a:solidFill>
                <a:latin typeface="Arial" charset="0"/>
              </a:defRPr>
            </a:lvl7pPr>
            <a:lvl8pPr marL="3429000" indent="-228600" defTabSz="822325" eaLnBrk="0" fontAlgn="base" hangingPunct="0">
              <a:spcBef>
                <a:spcPct val="0"/>
              </a:spcBef>
              <a:spcAft>
                <a:spcPct val="0"/>
              </a:spcAft>
              <a:defRPr>
                <a:solidFill>
                  <a:schemeClr val="tx1"/>
                </a:solidFill>
                <a:latin typeface="Arial" charset="0"/>
              </a:defRPr>
            </a:lvl8pPr>
            <a:lvl9pPr marL="3886200" indent="-228600" defTabSz="822325" eaLnBrk="0" fontAlgn="base" hangingPunct="0">
              <a:spcBef>
                <a:spcPct val="0"/>
              </a:spcBef>
              <a:spcAft>
                <a:spcPct val="0"/>
              </a:spcAft>
              <a:defRPr>
                <a:solidFill>
                  <a:schemeClr val="tx1"/>
                </a:solidFill>
                <a:latin typeface="Arial" charset="0"/>
              </a:defRPr>
            </a:lvl9pPr>
          </a:lstStyle>
          <a:p>
            <a:pPr eaLnBrk="1" hangingPunct="1"/>
            <a:r>
              <a:rPr lang="de-DE" sz="1300">
                <a:solidFill>
                  <a:srgbClr val="000000"/>
                </a:solidFill>
                <a:ea typeface="ヒラギノ角ゴ ProN W3" charset="-128"/>
                <a:sym typeface="Gill Sans" charset="0"/>
              </a:rPr>
              <a:t>Name:   </a:t>
            </a:r>
          </a:p>
          <a:p>
            <a:pPr eaLnBrk="1" hangingPunct="1"/>
            <a:r>
              <a:rPr lang="de-DE" sz="1300">
                <a:solidFill>
                  <a:srgbClr val="000000"/>
                </a:solidFill>
                <a:ea typeface="ヒラギノ角ゴ ProN W3" charset="-128"/>
                <a:sym typeface="Gill Sans" charset="0"/>
              </a:rPr>
              <a:t>Fachkraft:                                                                                                                                                Datum:</a:t>
            </a:r>
          </a:p>
        </p:txBody>
      </p:sp>
      <p:sp>
        <p:nvSpPr>
          <p:cNvPr id="16391" name="Line 7"/>
          <p:cNvSpPr>
            <a:spLocks noChangeShapeType="1"/>
          </p:cNvSpPr>
          <p:nvPr/>
        </p:nvSpPr>
        <p:spPr bwMode="auto">
          <a:xfrm>
            <a:off x="962025" y="1782763"/>
            <a:ext cx="212407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16392" name="Line 8"/>
          <p:cNvSpPr>
            <a:spLocks noChangeShapeType="1"/>
          </p:cNvSpPr>
          <p:nvPr/>
        </p:nvSpPr>
        <p:spPr bwMode="auto">
          <a:xfrm>
            <a:off x="962025" y="1989138"/>
            <a:ext cx="212407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16393" name="Line 9"/>
          <p:cNvSpPr>
            <a:spLocks noChangeShapeType="1"/>
          </p:cNvSpPr>
          <p:nvPr/>
        </p:nvSpPr>
        <p:spPr bwMode="auto">
          <a:xfrm>
            <a:off x="8024813" y="1989138"/>
            <a:ext cx="95885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16394" name="Line 10"/>
          <p:cNvSpPr>
            <a:spLocks noChangeShapeType="1"/>
          </p:cNvSpPr>
          <p:nvPr/>
        </p:nvSpPr>
        <p:spPr bwMode="auto">
          <a:xfrm>
            <a:off x="136525" y="2468563"/>
            <a:ext cx="960438" cy="96043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Tree>
    <p:extLst>
      <p:ext uri="{BB962C8B-B14F-4D97-AF65-F5344CB8AC3E}">
        <p14:creationId xmlns:p14="http://schemas.microsoft.com/office/powerpoint/2010/main" val="36951186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feld 1"/>
          <p:cNvSpPr txBox="1">
            <a:spLocks noChangeArrowheads="1"/>
          </p:cNvSpPr>
          <p:nvPr/>
        </p:nvSpPr>
        <p:spPr bwMode="auto">
          <a:xfrm>
            <a:off x="1187450" y="333375"/>
            <a:ext cx="7561263"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sz="4000"/>
              <a:t>Das Kind steht im Mittelpunkt!?</a:t>
            </a:r>
          </a:p>
        </p:txBody>
      </p:sp>
      <p:sp>
        <p:nvSpPr>
          <p:cNvPr id="11267" name="Textfeld 2"/>
          <p:cNvSpPr txBox="1">
            <a:spLocks noChangeArrowheads="1"/>
          </p:cNvSpPr>
          <p:nvPr/>
        </p:nvSpPr>
        <p:spPr bwMode="auto">
          <a:xfrm>
            <a:off x="1331913" y="1825625"/>
            <a:ext cx="66246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t>…Außerdem gehören die Eltern und deren sozioökonomische Verhältnisse grds. zum Schicksal und zum Lebensrisiko eines jeden Kindes. Ein Anspruch des Kindes auf optimale Förderung und Erziehung besteht nicht</a:t>
            </a:r>
            <a:r>
              <a:rPr lang="de-DE" sz="1400"/>
              <a:t>.(vgl. OLG Hamm, FamRZ 2004, 1664/65)</a:t>
            </a:r>
          </a:p>
        </p:txBody>
      </p:sp>
      <p:sp>
        <p:nvSpPr>
          <p:cNvPr id="11268" name="Textfeld 3"/>
          <p:cNvSpPr txBox="1">
            <a:spLocks noChangeArrowheads="1"/>
          </p:cNvSpPr>
          <p:nvPr/>
        </p:nvSpPr>
        <p:spPr bwMode="auto">
          <a:xfrm>
            <a:off x="1403350" y="3500438"/>
            <a:ext cx="655320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de-DE"/>
              <a:t>Das Grundgesetz hat den Eltern zunächst die primäre Entscheidungszuständigkeit bezüglich der Förderung ihrer Kinder zugewiesen. Dabei wird auch in Kauf genommen, dass Kinder durch den Entschluss der Eltern wirkliche oder vermeintliche Nachteile erleiden </a:t>
            </a:r>
            <a:r>
              <a:rPr lang="de-DE" sz="1400"/>
              <a:t>(vgl. BVerFGE 60, 79 &lt;94&gt;; ständige Rechtssprechung</a:t>
            </a:r>
            <a:r>
              <a:rPr lang="de-DE"/>
              <a:t>)</a:t>
            </a:r>
          </a:p>
        </p:txBody>
      </p:sp>
    </p:spTree>
    <p:extLst>
      <p:ext uri="{BB962C8B-B14F-4D97-AF65-F5344CB8AC3E}">
        <p14:creationId xmlns:p14="http://schemas.microsoft.com/office/powerpoint/2010/main" val="28143360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hteck 29"/>
          <p:cNvSpPr/>
          <p:nvPr/>
        </p:nvSpPr>
        <p:spPr>
          <a:xfrm>
            <a:off x="285750" y="214313"/>
            <a:ext cx="1500188" cy="13573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8434" name="Rectangle 2"/>
          <p:cNvSpPr>
            <a:spLocks noChangeArrowheads="1"/>
          </p:cNvSpPr>
          <p:nvPr/>
        </p:nvSpPr>
        <p:spPr bwMode="auto">
          <a:xfrm>
            <a:off x="4068763" y="260350"/>
            <a:ext cx="4535487" cy="576263"/>
          </a:xfrm>
          <a:prstGeom prst="rect">
            <a:avLst/>
          </a:prstGeom>
          <a:solidFill>
            <a:schemeClr val="bg1"/>
          </a:solidFill>
          <a:ln w="9525">
            <a:solidFill>
              <a:schemeClr val="tx1"/>
            </a:solidFill>
            <a:miter lim="800000"/>
            <a:headEnd/>
            <a:tailEnd/>
          </a:ln>
        </p:spPr>
        <p:txBody>
          <a:bodyPr wrap="none" anchor="ctr"/>
          <a:lstStyle/>
          <a:p>
            <a:endParaRPr lang="de-DE">
              <a:latin typeface="Calibri" pitchFamily="34" charset="0"/>
            </a:endParaRPr>
          </a:p>
        </p:txBody>
      </p:sp>
      <p:pic>
        <p:nvPicPr>
          <p:cNvPr id="18435" name="Picture 3" descr="j0232155[1]"/>
          <p:cNvPicPr>
            <a:picLocks noChangeAspect="1" noChangeArrowheads="1"/>
          </p:cNvPicPr>
          <p:nvPr/>
        </p:nvPicPr>
        <p:blipFill>
          <a:blip r:embed="rId2" cstate="print"/>
          <a:srcRect/>
          <a:stretch>
            <a:fillRect/>
          </a:stretch>
        </p:blipFill>
        <p:spPr bwMode="auto">
          <a:xfrm>
            <a:off x="3708400" y="1917700"/>
            <a:ext cx="1462088" cy="3311525"/>
          </a:xfrm>
          <a:prstGeom prst="rect">
            <a:avLst/>
          </a:prstGeom>
          <a:noFill/>
          <a:ln w="9525">
            <a:noFill/>
            <a:miter lim="800000"/>
            <a:headEnd/>
            <a:tailEnd/>
          </a:ln>
        </p:spPr>
      </p:pic>
      <p:sp>
        <p:nvSpPr>
          <p:cNvPr id="18436" name="Text Box 4"/>
          <p:cNvSpPr txBox="1">
            <a:spLocks noChangeArrowheads="1"/>
          </p:cNvSpPr>
          <p:nvPr/>
        </p:nvSpPr>
        <p:spPr bwMode="auto">
          <a:xfrm>
            <a:off x="5795963" y="1268413"/>
            <a:ext cx="2016125" cy="366712"/>
          </a:xfrm>
          <a:prstGeom prst="rect">
            <a:avLst/>
          </a:prstGeom>
          <a:noFill/>
          <a:ln w="9525">
            <a:noFill/>
            <a:miter lim="800000"/>
            <a:headEnd/>
            <a:tailEnd/>
          </a:ln>
        </p:spPr>
        <p:txBody>
          <a:bodyPr>
            <a:spAutoFit/>
          </a:bodyPr>
          <a:lstStyle/>
          <a:p>
            <a:r>
              <a:rPr lang="de-DE">
                <a:latin typeface="Calibri" pitchFamily="34" charset="0"/>
              </a:rPr>
              <a:t>Vernachlässigung</a:t>
            </a:r>
          </a:p>
        </p:txBody>
      </p:sp>
      <p:sp>
        <p:nvSpPr>
          <p:cNvPr id="18437" name="Text Box 5"/>
          <p:cNvSpPr txBox="1">
            <a:spLocks noChangeArrowheads="1"/>
          </p:cNvSpPr>
          <p:nvPr/>
        </p:nvSpPr>
        <p:spPr bwMode="auto">
          <a:xfrm>
            <a:off x="6300788" y="2924175"/>
            <a:ext cx="1946275" cy="366713"/>
          </a:xfrm>
          <a:prstGeom prst="rect">
            <a:avLst/>
          </a:prstGeom>
          <a:noFill/>
          <a:ln w="9525">
            <a:noFill/>
            <a:miter lim="800000"/>
            <a:headEnd/>
            <a:tailEnd/>
          </a:ln>
        </p:spPr>
        <p:txBody>
          <a:bodyPr>
            <a:spAutoFit/>
          </a:bodyPr>
          <a:lstStyle/>
          <a:p>
            <a:r>
              <a:rPr lang="de-DE">
                <a:latin typeface="Calibri" pitchFamily="34" charset="0"/>
              </a:rPr>
              <a:t>Elternkonflikte</a:t>
            </a:r>
          </a:p>
        </p:txBody>
      </p:sp>
      <p:sp>
        <p:nvSpPr>
          <p:cNvPr id="18438" name="Text Box 6"/>
          <p:cNvSpPr txBox="1">
            <a:spLocks noChangeArrowheads="1"/>
          </p:cNvSpPr>
          <p:nvPr/>
        </p:nvSpPr>
        <p:spPr bwMode="auto">
          <a:xfrm>
            <a:off x="5651500" y="3789363"/>
            <a:ext cx="3024188" cy="366712"/>
          </a:xfrm>
          <a:prstGeom prst="rect">
            <a:avLst/>
          </a:prstGeom>
          <a:noFill/>
          <a:ln w="9525">
            <a:noFill/>
            <a:miter lim="800000"/>
            <a:headEnd/>
            <a:tailEnd/>
          </a:ln>
        </p:spPr>
        <p:txBody>
          <a:bodyPr>
            <a:spAutoFit/>
          </a:bodyPr>
          <a:lstStyle/>
          <a:p>
            <a:r>
              <a:rPr lang="de-DE">
                <a:latin typeface="Calibri" pitchFamily="34" charset="0"/>
              </a:rPr>
              <a:t>Trennung- und Scheidung</a:t>
            </a:r>
          </a:p>
        </p:txBody>
      </p:sp>
      <p:sp>
        <p:nvSpPr>
          <p:cNvPr id="18439" name="Text Box 7"/>
          <p:cNvSpPr txBox="1">
            <a:spLocks noChangeArrowheads="1"/>
          </p:cNvSpPr>
          <p:nvPr/>
        </p:nvSpPr>
        <p:spPr bwMode="auto">
          <a:xfrm>
            <a:off x="1979613" y="908050"/>
            <a:ext cx="2736850" cy="366713"/>
          </a:xfrm>
          <a:prstGeom prst="rect">
            <a:avLst/>
          </a:prstGeom>
          <a:noFill/>
          <a:ln w="9525">
            <a:noFill/>
            <a:miter lim="800000"/>
            <a:headEnd/>
            <a:tailEnd/>
          </a:ln>
        </p:spPr>
        <p:txBody>
          <a:bodyPr>
            <a:spAutoFit/>
          </a:bodyPr>
          <a:lstStyle/>
          <a:p>
            <a:r>
              <a:rPr lang="de-DE">
                <a:latin typeface="Calibri" pitchFamily="34" charset="0"/>
              </a:rPr>
              <a:t>Missbrauchserfahrungen</a:t>
            </a:r>
          </a:p>
        </p:txBody>
      </p:sp>
      <p:sp>
        <p:nvSpPr>
          <p:cNvPr id="18440" name="Text Box 8"/>
          <p:cNvSpPr txBox="1">
            <a:spLocks noChangeArrowheads="1"/>
          </p:cNvSpPr>
          <p:nvPr/>
        </p:nvSpPr>
        <p:spPr bwMode="auto">
          <a:xfrm>
            <a:off x="755650" y="2997200"/>
            <a:ext cx="2665413" cy="646113"/>
          </a:xfrm>
          <a:prstGeom prst="rect">
            <a:avLst/>
          </a:prstGeom>
          <a:noFill/>
          <a:ln w="9525">
            <a:noFill/>
            <a:miter lim="800000"/>
            <a:headEnd/>
            <a:tailEnd/>
          </a:ln>
        </p:spPr>
        <p:txBody>
          <a:bodyPr>
            <a:spAutoFit/>
          </a:bodyPr>
          <a:lstStyle/>
          <a:p>
            <a:r>
              <a:rPr lang="de-DE">
                <a:latin typeface="Calibri" pitchFamily="34" charset="0"/>
              </a:rPr>
              <a:t>Traumatisierungen, Deprivationen</a:t>
            </a:r>
          </a:p>
        </p:txBody>
      </p:sp>
      <p:sp>
        <p:nvSpPr>
          <p:cNvPr id="18441" name="Text Box 9"/>
          <p:cNvSpPr txBox="1">
            <a:spLocks noChangeArrowheads="1"/>
          </p:cNvSpPr>
          <p:nvPr/>
        </p:nvSpPr>
        <p:spPr bwMode="auto">
          <a:xfrm>
            <a:off x="971550" y="5373688"/>
            <a:ext cx="2881313" cy="366712"/>
          </a:xfrm>
          <a:prstGeom prst="rect">
            <a:avLst/>
          </a:prstGeom>
          <a:noFill/>
          <a:ln w="9525">
            <a:noFill/>
            <a:miter lim="800000"/>
            <a:headEnd/>
            <a:tailEnd/>
          </a:ln>
        </p:spPr>
        <p:txBody>
          <a:bodyPr>
            <a:spAutoFit/>
          </a:bodyPr>
          <a:lstStyle/>
          <a:p>
            <a:r>
              <a:rPr lang="de-DE">
                <a:latin typeface="Calibri" pitchFamily="34" charset="0"/>
              </a:rPr>
              <a:t>Institutionenkonflikte</a:t>
            </a:r>
          </a:p>
        </p:txBody>
      </p:sp>
      <p:sp>
        <p:nvSpPr>
          <p:cNvPr id="18442" name="Text Box 10"/>
          <p:cNvSpPr txBox="1">
            <a:spLocks noChangeArrowheads="1"/>
          </p:cNvSpPr>
          <p:nvPr/>
        </p:nvSpPr>
        <p:spPr bwMode="auto">
          <a:xfrm>
            <a:off x="827088" y="1844675"/>
            <a:ext cx="2447925" cy="366713"/>
          </a:xfrm>
          <a:prstGeom prst="rect">
            <a:avLst/>
          </a:prstGeom>
          <a:noFill/>
          <a:ln w="9525">
            <a:noFill/>
            <a:miter lim="800000"/>
            <a:headEnd/>
            <a:tailEnd/>
          </a:ln>
        </p:spPr>
        <p:txBody>
          <a:bodyPr>
            <a:spAutoFit/>
          </a:bodyPr>
          <a:lstStyle/>
          <a:p>
            <a:r>
              <a:rPr lang="de-DE">
                <a:latin typeface="Calibri" pitchFamily="34" charset="0"/>
              </a:rPr>
              <a:t>Gewalterfahrungen</a:t>
            </a:r>
          </a:p>
        </p:txBody>
      </p:sp>
      <p:sp>
        <p:nvSpPr>
          <p:cNvPr id="18443" name="Text Box 11"/>
          <p:cNvSpPr txBox="1">
            <a:spLocks noChangeArrowheads="1"/>
          </p:cNvSpPr>
          <p:nvPr/>
        </p:nvSpPr>
        <p:spPr bwMode="auto">
          <a:xfrm>
            <a:off x="6084888" y="1916113"/>
            <a:ext cx="2809875" cy="366712"/>
          </a:xfrm>
          <a:prstGeom prst="rect">
            <a:avLst/>
          </a:prstGeom>
          <a:noFill/>
          <a:ln w="9525">
            <a:noFill/>
            <a:miter lim="800000"/>
            <a:headEnd/>
            <a:tailEnd/>
          </a:ln>
        </p:spPr>
        <p:txBody>
          <a:bodyPr>
            <a:spAutoFit/>
          </a:bodyPr>
          <a:lstStyle/>
          <a:p>
            <a:r>
              <a:rPr lang="de-DE">
                <a:latin typeface="Calibri" pitchFamily="34" charset="0"/>
              </a:rPr>
              <a:t>Verwahrlosung</a:t>
            </a:r>
          </a:p>
        </p:txBody>
      </p:sp>
      <p:sp>
        <p:nvSpPr>
          <p:cNvPr id="18444" name="Text Box 12"/>
          <p:cNvSpPr txBox="1">
            <a:spLocks noChangeArrowheads="1"/>
          </p:cNvSpPr>
          <p:nvPr/>
        </p:nvSpPr>
        <p:spPr bwMode="auto">
          <a:xfrm>
            <a:off x="755650" y="4076700"/>
            <a:ext cx="2592388" cy="641350"/>
          </a:xfrm>
          <a:prstGeom prst="rect">
            <a:avLst/>
          </a:prstGeom>
          <a:noFill/>
          <a:ln w="9525">
            <a:noFill/>
            <a:miter lim="800000"/>
            <a:headEnd/>
            <a:tailEnd/>
          </a:ln>
        </p:spPr>
        <p:txBody>
          <a:bodyPr>
            <a:spAutoFit/>
          </a:bodyPr>
          <a:lstStyle/>
          <a:p>
            <a:r>
              <a:rPr lang="de-DE">
                <a:latin typeface="Calibri" pitchFamily="34" charset="0"/>
              </a:rPr>
              <a:t>Beziehungsabbrüche und -Verluste</a:t>
            </a:r>
          </a:p>
        </p:txBody>
      </p:sp>
      <p:sp>
        <p:nvSpPr>
          <p:cNvPr id="18445" name="Line 13"/>
          <p:cNvSpPr>
            <a:spLocks noChangeShapeType="1"/>
          </p:cNvSpPr>
          <p:nvPr/>
        </p:nvSpPr>
        <p:spPr bwMode="auto">
          <a:xfrm flipV="1">
            <a:off x="3276600" y="4005263"/>
            <a:ext cx="647700" cy="215900"/>
          </a:xfrm>
          <a:prstGeom prst="line">
            <a:avLst/>
          </a:prstGeom>
          <a:noFill/>
          <a:ln w="9525">
            <a:solidFill>
              <a:schemeClr val="tx1"/>
            </a:solidFill>
            <a:round/>
            <a:headEnd/>
            <a:tailEnd type="triangle" w="med" len="med"/>
          </a:ln>
        </p:spPr>
        <p:txBody>
          <a:bodyPr/>
          <a:lstStyle/>
          <a:p>
            <a:endParaRPr lang="de-DE"/>
          </a:p>
        </p:txBody>
      </p:sp>
      <p:sp>
        <p:nvSpPr>
          <p:cNvPr id="18446" name="Line 14"/>
          <p:cNvSpPr>
            <a:spLocks noChangeShapeType="1"/>
          </p:cNvSpPr>
          <p:nvPr/>
        </p:nvSpPr>
        <p:spPr bwMode="auto">
          <a:xfrm>
            <a:off x="3059113" y="3213100"/>
            <a:ext cx="504825" cy="0"/>
          </a:xfrm>
          <a:prstGeom prst="line">
            <a:avLst/>
          </a:prstGeom>
          <a:noFill/>
          <a:ln w="9525">
            <a:solidFill>
              <a:schemeClr val="tx1"/>
            </a:solidFill>
            <a:round/>
            <a:headEnd/>
            <a:tailEnd type="triangle" w="med" len="med"/>
          </a:ln>
        </p:spPr>
        <p:txBody>
          <a:bodyPr/>
          <a:lstStyle/>
          <a:p>
            <a:endParaRPr lang="de-DE"/>
          </a:p>
        </p:txBody>
      </p:sp>
      <p:sp>
        <p:nvSpPr>
          <p:cNvPr id="18447" name="Line 15"/>
          <p:cNvSpPr>
            <a:spLocks noChangeShapeType="1"/>
          </p:cNvSpPr>
          <p:nvPr/>
        </p:nvSpPr>
        <p:spPr bwMode="auto">
          <a:xfrm>
            <a:off x="2989263" y="2133600"/>
            <a:ext cx="574675" cy="142875"/>
          </a:xfrm>
          <a:prstGeom prst="line">
            <a:avLst/>
          </a:prstGeom>
          <a:noFill/>
          <a:ln w="9525">
            <a:solidFill>
              <a:schemeClr val="tx1"/>
            </a:solidFill>
            <a:round/>
            <a:headEnd/>
            <a:tailEnd type="triangle" w="med" len="med"/>
          </a:ln>
        </p:spPr>
        <p:txBody>
          <a:bodyPr/>
          <a:lstStyle/>
          <a:p>
            <a:endParaRPr lang="de-DE"/>
          </a:p>
        </p:txBody>
      </p:sp>
      <p:sp>
        <p:nvSpPr>
          <p:cNvPr id="18448" name="Line 16"/>
          <p:cNvSpPr>
            <a:spLocks noChangeShapeType="1"/>
          </p:cNvSpPr>
          <p:nvPr/>
        </p:nvSpPr>
        <p:spPr bwMode="auto">
          <a:xfrm>
            <a:off x="4427538" y="1341438"/>
            <a:ext cx="0" cy="358775"/>
          </a:xfrm>
          <a:prstGeom prst="line">
            <a:avLst/>
          </a:prstGeom>
          <a:noFill/>
          <a:ln w="9525">
            <a:solidFill>
              <a:schemeClr val="tx1"/>
            </a:solidFill>
            <a:round/>
            <a:headEnd/>
            <a:tailEnd type="triangle" w="med" len="med"/>
          </a:ln>
        </p:spPr>
        <p:txBody>
          <a:bodyPr/>
          <a:lstStyle/>
          <a:p>
            <a:endParaRPr lang="de-DE"/>
          </a:p>
        </p:txBody>
      </p:sp>
      <p:sp>
        <p:nvSpPr>
          <p:cNvPr id="18449" name="Line 17"/>
          <p:cNvSpPr>
            <a:spLocks noChangeShapeType="1"/>
          </p:cNvSpPr>
          <p:nvPr/>
        </p:nvSpPr>
        <p:spPr bwMode="auto">
          <a:xfrm flipH="1">
            <a:off x="5148263" y="1628775"/>
            <a:ext cx="719137" cy="360363"/>
          </a:xfrm>
          <a:prstGeom prst="line">
            <a:avLst/>
          </a:prstGeom>
          <a:noFill/>
          <a:ln w="9525">
            <a:solidFill>
              <a:schemeClr val="tx1"/>
            </a:solidFill>
            <a:round/>
            <a:headEnd/>
            <a:tailEnd type="triangle" w="med" len="med"/>
          </a:ln>
        </p:spPr>
        <p:txBody>
          <a:bodyPr/>
          <a:lstStyle/>
          <a:p>
            <a:endParaRPr lang="de-DE"/>
          </a:p>
        </p:txBody>
      </p:sp>
      <p:sp>
        <p:nvSpPr>
          <p:cNvPr id="18450" name="Line 18"/>
          <p:cNvSpPr>
            <a:spLocks noChangeShapeType="1"/>
          </p:cNvSpPr>
          <p:nvPr/>
        </p:nvSpPr>
        <p:spPr bwMode="auto">
          <a:xfrm flipH="1">
            <a:off x="5294313" y="2205038"/>
            <a:ext cx="717550" cy="431800"/>
          </a:xfrm>
          <a:prstGeom prst="line">
            <a:avLst/>
          </a:prstGeom>
          <a:noFill/>
          <a:ln w="9525">
            <a:solidFill>
              <a:schemeClr val="tx1"/>
            </a:solidFill>
            <a:round/>
            <a:headEnd/>
            <a:tailEnd type="triangle" w="med" len="med"/>
          </a:ln>
        </p:spPr>
        <p:txBody>
          <a:bodyPr/>
          <a:lstStyle/>
          <a:p>
            <a:endParaRPr lang="de-DE"/>
          </a:p>
        </p:txBody>
      </p:sp>
      <p:sp>
        <p:nvSpPr>
          <p:cNvPr id="18451" name="Line 19"/>
          <p:cNvSpPr>
            <a:spLocks noChangeShapeType="1"/>
          </p:cNvSpPr>
          <p:nvPr/>
        </p:nvSpPr>
        <p:spPr bwMode="auto">
          <a:xfrm flipH="1">
            <a:off x="5435600" y="3141663"/>
            <a:ext cx="722313" cy="0"/>
          </a:xfrm>
          <a:prstGeom prst="line">
            <a:avLst/>
          </a:prstGeom>
          <a:noFill/>
          <a:ln w="9525">
            <a:solidFill>
              <a:schemeClr val="tx1"/>
            </a:solidFill>
            <a:round/>
            <a:headEnd/>
            <a:tailEnd type="triangle" w="med" len="med"/>
          </a:ln>
        </p:spPr>
        <p:txBody>
          <a:bodyPr/>
          <a:lstStyle/>
          <a:p>
            <a:endParaRPr lang="de-DE"/>
          </a:p>
        </p:txBody>
      </p:sp>
      <p:sp>
        <p:nvSpPr>
          <p:cNvPr id="18452" name="Line 20"/>
          <p:cNvSpPr>
            <a:spLocks noChangeShapeType="1"/>
          </p:cNvSpPr>
          <p:nvPr/>
        </p:nvSpPr>
        <p:spPr bwMode="auto">
          <a:xfrm flipH="1" flipV="1">
            <a:off x="5219700" y="4292600"/>
            <a:ext cx="431800" cy="215900"/>
          </a:xfrm>
          <a:prstGeom prst="line">
            <a:avLst/>
          </a:prstGeom>
          <a:noFill/>
          <a:ln w="9525">
            <a:solidFill>
              <a:schemeClr val="tx1"/>
            </a:solidFill>
            <a:round/>
            <a:headEnd/>
            <a:tailEnd type="triangle" w="med" len="med"/>
          </a:ln>
        </p:spPr>
        <p:txBody>
          <a:bodyPr/>
          <a:lstStyle/>
          <a:p>
            <a:endParaRPr lang="de-DE"/>
          </a:p>
        </p:txBody>
      </p:sp>
      <p:sp>
        <p:nvSpPr>
          <p:cNvPr id="18453" name="Line 21"/>
          <p:cNvSpPr>
            <a:spLocks noChangeShapeType="1"/>
          </p:cNvSpPr>
          <p:nvPr/>
        </p:nvSpPr>
        <p:spPr bwMode="auto">
          <a:xfrm flipV="1">
            <a:off x="4572000" y="5229225"/>
            <a:ext cx="0" cy="503238"/>
          </a:xfrm>
          <a:prstGeom prst="line">
            <a:avLst/>
          </a:prstGeom>
          <a:noFill/>
          <a:ln w="9525">
            <a:solidFill>
              <a:schemeClr val="tx1"/>
            </a:solidFill>
            <a:round/>
            <a:headEnd/>
            <a:tailEnd type="triangle" w="med" len="med"/>
          </a:ln>
        </p:spPr>
        <p:txBody>
          <a:bodyPr/>
          <a:lstStyle/>
          <a:p>
            <a:endParaRPr lang="de-DE"/>
          </a:p>
        </p:txBody>
      </p:sp>
      <p:sp>
        <p:nvSpPr>
          <p:cNvPr id="18454" name="Text Box 22"/>
          <p:cNvSpPr txBox="1">
            <a:spLocks noChangeArrowheads="1"/>
          </p:cNvSpPr>
          <p:nvPr/>
        </p:nvSpPr>
        <p:spPr bwMode="auto">
          <a:xfrm>
            <a:off x="4140200" y="260350"/>
            <a:ext cx="4464050" cy="646113"/>
          </a:xfrm>
          <a:prstGeom prst="rect">
            <a:avLst/>
          </a:prstGeom>
          <a:noFill/>
          <a:ln w="9525">
            <a:noFill/>
            <a:miter lim="800000"/>
            <a:headEnd/>
            <a:tailEnd/>
          </a:ln>
        </p:spPr>
        <p:txBody>
          <a:bodyPr>
            <a:spAutoFit/>
          </a:bodyPr>
          <a:lstStyle/>
          <a:p>
            <a:pPr algn="ctr"/>
            <a:r>
              <a:rPr lang="de-DE" b="1" i="1">
                <a:latin typeface="Calibri" pitchFamily="34" charset="0"/>
              </a:rPr>
              <a:t>Junge Menschen im Kontext intensiver Hilfen der Jugendhilfe</a:t>
            </a:r>
          </a:p>
        </p:txBody>
      </p:sp>
      <p:sp>
        <p:nvSpPr>
          <p:cNvPr id="18455" name="Text Box 23"/>
          <p:cNvSpPr txBox="1">
            <a:spLocks noChangeArrowheads="1"/>
          </p:cNvSpPr>
          <p:nvPr/>
        </p:nvSpPr>
        <p:spPr bwMode="auto">
          <a:xfrm>
            <a:off x="5795963" y="4365625"/>
            <a:ext cx="2376487" cy="366713"/>
          </a:xfrm>
          <a:prstGeom prst="rect">
            <a:avLst/>
          </a:prstGeom>
          <a:noFill/>
          <a:ln w="9525">
            <a:noFill/>
            <a:miter lim="800000"/>
            <a:headEnd/>
            <a:tailEnd/>
          </a:ln>
        </p:spPr>
        <p:txBody>
          <a:bodyPr>
            <a:spAutoFit/>
          </a:bodyPr>
          <a:lstStyle/>
          <a:p>
            <a:r>
              <a:rPr lang="de-DE">
                <a:latin typeface="Calibri" pitchFamily="34" charset="0"/>
              </a:rPr>
              <a:t>subjektive Interessen</a:t>
            </a:r>
          </a:p>
        </p:txBody>
      </p:sp>
      <p:sp>
        <p:nvSpPr>
          <p:cNvPr id="18456" name="Text Box 24"/>
          <p:cNvSpPr txBox="1">
            <a:spLocks noChangeArrowheads="1"/>
          </p:cNvSpPr>
          <p:nvPr/>
        </p:nvSpPr>
        <p:spPr bwMode="auto">
          <a:xfrm>
            <a:off x="3563938" y="5949950"/>
            <a:ext cx="2593975" cy="366713"/>
          </a:xfrm>
          <a:prstGeom prst="rect">
            <a:avLst/>
          </a:prstGeom>
          <a:noFill/>
          <a:ln w="9525">
            <a:noFill/>
            <a:miter lim="800000"/>
            <a:headEnd/>
            <a:tailEnd/>
          </a:ln>
        </p:spPr>
        <p:txBody>
          <a:bodyPr>
            <a:spAutoFit/>
          </a:bodyPr>
          <a:lstStyle/>
          <a:p>
            <a:r>
              <a:rPr lang="de-DE">
                <a:latin typeface="Calibri" pitchFamily="34" charset="0"/>
              </a:rPr>
              <a:t>Rechte der Kinder</a:t>
            </a:r>
          </a:p>
        </p:txBody>
      </p:sp>
      <p:sp>
        <p:nvSpPr>
          <p:cNvPr id="18457" name="Line 25"/>
          <p:cNvSpPr>
            <a:spLocks noChangeShapeType="1"/>
          </p:cNvSpPr>
          <p:nvPr/>
        </p:nvSpPr>
        <p:spPr bwMode="auto">
          <a:xfrm flipH="1" flipV="1">
            <a:off x="5078413" y="5157788"/>
            <a:ext cx="357187" cy="215900"/>
          </a:xfrm>
          <a:prstGeom prst="line">
            <a:avLst/>
          </a:prstGeom>
          <a:noFill/>
          <a:ln w="9525">
            <a:solidFill>
              <a:schemeClr val="tx1"/>
            </a:solidFill>
            <a:round/>
            <a:headEnd/>
            <a:tailEnd type="triangle" w="med" len="med"/>
          </a:ln>
        </p:spPr>
        <p:txBody>
          <a:bodyPr/>
          <a:lstStyle/>
          <a:p>
            <a:endParaRPr lang="de-DE"/>
          </a:p>
        </p:txBody>
      </p:sp>
      <p:sp>
        <p:nvSpPr>
          <p:cNvPr id="18458" name="Line 26"/>
          <p:cNvSpPr>
            <a:spLocks noChangeShapeType="1"/>
          </p:cNvSpPr>
          <p:nvPr/>
        </p:nvSpPr>
        <p:spPr bwMode="auto">
          <a:xfrm flipV="1">
            <a:off x="3205163" y="5084763"/>
            <a:ext cx="503237" cy="215900"/>
          </a:xfrm>
          <a:prstGeom prst="line">
            <a:avLst/>
          </a:prstGeom>
          <a:noFill/>
          <a:ln w="9525">
            <a:solidFill>
              <a:schemeClr val="tx1"/>
            </a:solidFill>
            <a:round/>
            <a:headEnd/>
            <a:tailEnd type="triangle" w="med" len="med"/>
          </a:ln>
        </p:spPr>
        <p:txBody>
          <a:bodyPr/>
          <a:lstStyle/>
          <a:p>
            <a:endParaRPr lang="de-DE"/>
          </a:p>
        </p:txBody>
      </p:sp>
      <p:sp>
        <p:nvSpPr>
          <p:cNvPr id="18459" name="Text Box 27"/>
          <p:cNvSpPr txBox="1">
            <a:spLocks noChangeArrowheads="1"/>
          </p:cNvSpPr>
          <p:nvPr/>
        </p:nvSpPr>
        <p:spPr bwMode="auto">
          <a:xfrm>
            <a:off x="5580063" y="5229225"/>
            <a:ext cx="3132137" cy="366713"/>
          </a:xfrm>
          <a:prstGeom prst="rect">
            <a:avLst/>
          </a:prstGeom>
          <a:noFill/>
          <a:ln w="9525">
            <a:noFill/>
            <a:miter lim="800000"/>
            <a:headEnd/>
            <a:tailEnd/>
          </a:ln>
        </p:spPr>
        <p:txBody>
          <a:bodyPr>
            <a:spAutoFit/>
          </a:bodyPr>
          <a:lstStyle/>
          <a:p>
            <a:r>
              <a:rPr lang="de-DE">
                <a:latin typeface="Calibri" pitchFamily="34" charset="0"/>
              </a:rPr>
              <a:t>Kindeswille und Kindeswohl</a:t>
            </a:r>
          </a:p>
        </p:txBody>
      </p:sp>
      <p:sp>
        <p:nvSpPr>
          <p:cNvPr id="18460" name="Line 28"/>
          <p:cNvSpPr>
            <a:spLocks noChangeShapeType="1"/>
          </p:cNvSpPr>
          <p:nvPr/>
        </p:nvSpPr>
        <p:spPr bwMode="auto">
          <a:xfrm flipH="1">
            <a:off x="5219700" y="4005263"/>
            <a:ext cx="360363" cy="0"/>
          </a:xfrm>
          <a:prstGeom prst="line">
            <a:avLst/>
          </a:prstGeom>
          <a:noFill/>
          <a:ln w="9525">
            <a:solidFill>
              <a:schemeClr val="tx1"/>
            </a:solidFill>
            <a:round/>
            <a:headEnd/>
            <a:tailEnd type="triangle" w="med" len="med"/>
          </a:ln>
        </p:spPr>
        <p:txBody>
          <a:bodyPr/>
          <a:lstStyle/>
          <a:p>
            <a:endParaRPr lang="de-DE"/>
          </a:p>
        </p:txBody>
      </p:sp>
      <p:sp>
        <p:nvSpPr>
          <p:cNvPr id="29" name="Rechteck 28"/>
          <p:cNvSpPr/>
          <p:nvPr/>
        </p:nvSpPr>
        <p:spPr>
          <a:xfrm>
            <a:off x="285750" y="142875"/>
            <a:ext cx="1428750" cy="1477963"/>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de-DE" dirty="0"/>
              <a:t>Ein Blick auf die Kinder: mit wem haben wir es zu tun?</a:t>
            </a:r>
          </a:p>
        </p:txBody>
      </p:sp>
    </p:spTree>
    <p:extLst>
      <p:ext uri="{BB962C8B-B14F-4D97-AF65-F5344CB8AC3E}">
        <p14:creationId xmlns:p14="http://schemas.microsoft.com/office/powerpoint/2010/main" val="42828173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feld 1"/>
          <p:cNvSpPr txBox="1">
            <a:spLocks noChangeArrowheads="1"/>
          </p:cNvSpPr>
          <p:nvPr/>
        </p:nvSpPr>
        <p:spPr bwMode="auto">
          <a:xfrm>
            <a:off x="1000125" y="928688"/>
            <a:ext cx="7143750" cy="4826000"/>
          </a:xfrm>
          <a:prstGeom prst="rect">
            <a:avLst/>
          </a:prstGeom>
          <a:noFill/>
          <a:ln w="9525">
            <a:noFill/>
            <a:miter lim="800000"/>
            <a:headEnd/>
            <a:tailEnd/>
          </a:ln>
        </p:spPr>
        <p:txBody>
          <a:bodyPr>
            <a:spAutoFit/>
          </a:bodyPr>
          <a:lstStyle/>
          <a:p>
            <a:r>
              <a:rPr lang="de-DE" dirty="0">
                <a:latin typeface="Calibri" pitchFamily="34" charset="0"/>
              </a:rPr>
              <a:t>20%  der Kinder sind schon in jungen Jahren Verlieren </a:t>
            </a:r>
            <a:r>
              <a:rPr lang="de-DE" sz="1200" dirty="0">
                <a:latin typeface="Calibri" pitchFamily="34" charset="0"/>
              </a:rPr>
              <a:t>(World Vision Kinderstudie </a:t>
            </a:r>
            <a:r>
              <a:rPr lang="de-DE" sz="1200" dirty="0" smtClean="0">
                <a:latin typeface="Calibri" pitchFamily="34" charset="0"/>
              </a:rPr>
              <a:t>2007 - 2010)</a:t>
            </a:r>
            <a:endParaRPr lang="de-DE" sz="1200" dirty="0">
              <a:latin typeface="Calibri" pitchFamily="34" charset="0"/>
            </a:endParaRPr>
          </a:p>
          <a:p>
            <a:endParaRPr lang="de-DE" sz="1200" dirty="0">
              <a:latin typeface="Calibri" pitchFamily="34" charset="0"/>
            </a:endParaRPr>
          </a:p>
          <a:p>
            <a:pPr>
              <a:buFont typeface="Arial" charset="0"/>
              <a:buChar char="•"/>
            </a:pPr>
            <a:r>
              <a:rPr lang="de-DE" sz="1600" dirty="0">
                <a:latin typeface="Calibri" pitchFamily="34" charset="0"/>
              </a:rPr>
              <a:t>Deutlich Polarisierung  von privilegierten und nicht privilegierten Familien</a:t>
            </a:r>
          </a:p>
          <a:p>
            <a:endParaRPr lang="de-DE" sz="1600" dirty="0">
              <a:latin typeface="Calibri" pitchFamily="34" charset="0"/>
            </a:endParaRPr>
          </a:p>
          <a:p>
            <a:pPr>
              <a:buFont typeface="Arial" charset="0"/>
              <a:buChar char="•"/>
            </a:pPr>
            <a:r>
              <a:rPr lang="de-DE" sz="1600" dirty="0">
                <a:latin typeface="Calibri" pitchFamily="34" charset="0"/>
              </a:rPr>
              <a:t>Multiples Armutsrisiko, insbesondere bei Alleinerziehenden mit Unterversorgungslagen</a:t>
            </a:r>
          </a:p>
          <a:p>
            <a:endParaRPr lang="de-DE" sz="1600" dirty="0">
              <a:latin typeface="Calibri" pitchFamily="34" charset="0"/>
            </a:endParaRPr>
          </a:p>
          <a:p>
            <a:pPr>
              <a:buFont typeface="Arial" charset="0"/>
              <a:buChar char="•"/>
            </a:pPr>
            <a:r>
              <a:rPr lang="de-DE" sz="1600" dirty="0">
                <a:latin typeface="Calibri" pitchFamily="34" charset="0"/>
              </a:rPr>
              <a:t>eine wachsende Gruppe von hoch belasteten Familien. In diesen Familien  häufen </a:t>
            </a:r>
          </a:p>
          <a:p>
            <a:r>
              <a:rPr lang="de-DE" sz="1600" dirty="0">
                <a:latin typeface="Calibri" pitchFamily="34" charset="0"/>
              </a:rPr>
              <a:t>  sich Unterversorgungslagen: fehlende Bildungsanreize, diskontinuierliche   </a:t>
            </a:r>
          </a:p>
          <a:p>
            <a:r>
              <a:rPr lang="de-DE" sz="1600" dirty="0">
                <a:latin typeface="Calibri" pitchFamily="34" charset="0"/>
              </a:rPr>
              <a:t>  Erwerbstätigkeit</a:t>
            </a:r>
          </a:p>
          <a:p>
            <a:endParaRPr lang="de-DE" sz="1600" dirty="0">
              <a:latin typeface="Calibri" pitchFamily="34" charset="0"/>
            </a:endParaRPr>
          </a:p>
          <a:p>
            <a:pPr>
              <a:buFont typeface="Arial" charset="0"/>
              <a:buChar char="•"/>
            </a:pPr>
            <a:r>
              <a:rPr lang="de-DE" sz="1600" dirty="0">
                <a:latin typeface="Calibri" pitchFamily="34" charset="0"/>
              </a:rPr>
              <a:t>Frühe Deprivationserfahrungen führen zu mangelnder Beziehungskompetenz</a:t>
            </a:r>
          </a:p>
          <a:p>
            <a:endParaRPr lang="de-DE" sz="1600" dirty="0">
              <a:latin typeface="Calibri" pitchFamily="34" charset="0"/>
            </a:endParaRPr>
          </a:p>
          <a:p>
            <a:pPr>
              <a:buFont typeface="Arial" charset="0"/>
              <a:buChar char="•"/>
            </a:pPr>
            <a:r>
              <a:rPr lang="de-DE" sz="1600" dirty="0">
                <a:latin typeface="Calibri" pitchFamily="34" charset="0"/>
              </a:rPr>
              <a:t>Erfahrung von Ausgrenzung und Wertlosigkeit</a:t>
            </a:r>
          </a:p>
          <a:p>
            <a:endParaRPr lang="de-DE" sz="1600" dirty="0">
              <a:latin typeface="Calibri" pitchFamily="34" charset="0"/>
            </a:endParaRPr>
          </a:p>
          <a:p>
            <a:pPr>
              <a:buFont typeface="Arial" charset="0"/>
              <a:buChar char="•"/>
            </a:pPr>
            <a:r>
              <a:rPr lang="de-DE" sz="1600" dirty="0">
                <a:latin typeface="Calibri" pitchFamily="34" charset="0"/>
              </a:rPr>
              <a:t>Diese Familien (Eltern) repräsentieren eine hohes Resignationsverhalten, </a:t>
            </a:r>
          </a:p>
          <a:p>
            <a:r>
              <a:rPr lang="de-DE" sz="1600" dirty="0">
                <a:latin typeface="Calibri" pitchFamily="34" charset="0"/>
              </a:rPr>
              <a:t>  Entwickeln Negativmodelle für die Kinder, bilden keine eigene Ressourcen aus, </a:t>
            </a:r>
          </a:p>
          <a:p>
            <a:r>
              <a:rPr lang="de-DE" sz="1600" dirty="0">
                <a:latin typeface="Calibri" pitchFamily="34" charset="0"/>
              </a:rPr>
              <a:t>  schaffen kaum noch ein förderndes Milieu und </a:t>
            </a:r>
            <a:r>
              <a:rPr lang="de-DE" sz="1600" dirty="0" err="1">
                <a:latin typeface="Calibri" pitchFamily="34" charset="0"/>
              </a:rPr>
              <a:t>und</a:t>
            </a:r>
            <a:r>
              <a:rPr lang="de-DE" sz="1600" dirty="0">
                <a:latin typeface="Calibri" pitchFamily="34" charset="0"/>
              </a:rPr>
              <a:t> und…….. </a:t>
            </a:r>
            <a:endParaRPr lang="de-DE" sz="1200" dirty="0">
              <a:latin typeface="Calibri" pitchFamily="34" charset="0"/>
            </a:endParaRPr>
          </a:p>
          <a:p>
            <a:endParaRPr lang="de-DE" sz="1200" dirty="0">
              <a:latin typeface="Calibri" pitchFamily="34" charset="0"/>
            </a:endParaRPr>
          </a:p>
        </p:txBody>
      </p:sp>
    </p:spTree>
    <p:extLst>
      <p:ext uri="{BB962C8B-B14F-4D97-AF65-F5344CB8AC3E}">
        <p14:creationId xmlns:p14="http://schemas.microsoft.com/office/powerpoint/2010/main" val="13823046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el 1"/>
          <p:cNvSpPr>
            <a:spLocks noGrp="1"/>
          </p:cNvSpPr>
          <p:nvPr>
            <p:ph type="title"/>
          </p:nvPr>
        </p:nvSpPr>
        <p:spPr>
          <a:xfrm>
            <a:off x="539750" y="188913"/>
            <a:ext cx="8004175" cy="1028700"/>
          </a:xfrm>
        </p:spPr>
        <p:txBody>
          <a:bodyPr>
            <a:normAutofit fontScale="90000"/>
          </a:bodyPr>
          <a:lstStyle/>
          <a:p>
            <a:pPr algn="ctr" eaLnBrk="1" hangingPunct="1"/>
            <a:r>
              <a:rPr lang="de-DE" b="1" smtClean="0"/>
              <a:t>Die kinder- und jugendnahen Berufsgeheimnisträger nach § 4 KKG</a:t>
            </a:r>
          </a:p>
        </p:txBody>
      </p:sp>
      <p:sp>
        <p:nvSpPr>
          <p:cNvPr id="27651" name="Textfeld 2"/>
          <p:cNvSpPr txBox="1">
            <a:spLocks noChangeArrowheads="1"/>
          </p:cNvSpPr>
          <p:nvPr/>
        </p:nvSpPr>
        <p:spPr bwMode="auto">
          <a:xfrm>
            <a:off x="684213" y="1844675"/>
            <a:ext cx="7920037" cy="375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buFont typeface="Arial" charset="0"/>
              <a:buChar char="•"/>
            </a:pPr>
            <a:r>
              <a:rPr lang="de-DE" sz="1400" b="1"/>
              <a:t>Ärztinnen oder Ärzte, Hebammen oder Entbindungspfleger, Angehörige anderer staatlich anerkannten Heilberufe;</a:t>
            </a:r>
          </a:p>
          <a:p>
            <a:pPr eaLnBrk="1" hangingPunct="1">
              <a:buFont typeface="Arial" charset="0"/>
              <a:buChar char="•"/>
            </a:pPr>
            <a:endParaRPr lang="de-DE" sz="1400" b="1"/>
          </a:p>
          <a:p>
            <a:pPr eaLnBrk="1" hangingPunct="1">
              <a:buFont typeface="Arial" charset="0"/>
              <a:buChar char="•"/>
            </a:pPr>
            <a:r>
              <a:rPr lang="de-DE" sz="1400" b="1"/>
              <a:t>Berufspsychologinnen oder –psychologen; </a:t>
            </a:r>
          </a:p>
          <a:p>
            <a:pPr eaLnBrk="1" hangingPunct="1">
              <a:buFont typeface="Arial" charset="0"/>
              <a:buChar char="•"/>
            </a:pPr>
            <a:endParaRPr lang="de-DE" sz="1400" b="1"/>
          </a:p>
          <a:p>
            <a:pPr eaLnBrk="1" hangingPunct="1">
              <a:buFont typeface="Arial" charset="0"/>
              <a:buChar char="•"/>
            </a:pPr>
            <a:r>
              <a:rPr lang="de-DE" sz="1400" b="1"/>
              <a:t>Ehe- Familien. Erziehungs- oder Jugendberaterinnen oder -berater;</a:t>
            </a:r>
          </a:p>
          <a:p>
            <a:pPr eaLnBrk="1" hangingPunct="1">
              <a:buFont typeface="Arial" charset="0"/>
              <a:buChar char="•"/>
            </a:pPr>
            <a:endParaRPr lang="de-DE" sz="1400" b="1"/>
          </a:p>
          <a:p>
            <a:pPr eaLnBrk="1" hangingPunct="1">
              <a:buFont typeface="Arial" charset="0"/>
              <a:buChar char="•"/>
            </a:pPr>
            <a:r>
              <a:rPr lang="de-DE" sz="1400" b="1"/>
              <a:t>Beraterinnen oder Berater in anerkannten Suchtberatungsstellen;</a:t>
            </a:r>
          </a:p>
          <a:p>
            <a:pPr eaLnBrk="1" hangingPunct="1">
              <a:buFont typeface="Arial" charset="0"/>
              <a:buChar char="•"/>
            </a:pPr>
            <a:endParaRPr lang="de-DE" sz="1400" b="1"/>
          </a:p>
          <a:p>
            <a:pPr eaLnBrk="1" hangingPunct="1">
              <a:buFont typeface="Arial" charset="0"/>
              <a:buChar char="•"/>
            </a:pPr>
            <a:r>
              <a:rPr lang="de-DE" sz="1400" b="1"/>
              <a:t>Mitglieder einer anerkannten Schwangerschaftskonfliktberatungsstelle;</a:t>
            </a:r>
          </a:p>
          <a:p>
            <a:pPr eaLnBrk="1" hangingPunct="1">
              <a:buFont typeface="Arial" charset="0"/>
              <a:buChar char="•"/>
            </a:pPr>
            <a:endParaRPr lang="de-DE" sz="1400" b="1"/>
          </a:p>
          <a:p>
            <a:pPr eaLnBrk="1" hangingPunct="1">
              <a:buFont typeface="Arial" charset="0"/>
              <a:buChar char="•"/>
            </a:pPr>
            <a:r>
              <a:rPr lang="de-DE" sz="1400" b="1"/>
              <a:t>Staatlich anerkannte Sozialarbeiterinnen- oder arbeitern bzw. Sozialpädagoginnen oder –pädagogen</a:t>
            </a:r>
          </a:p>
          <a:p>
            <a:pPr eaLnBrk="1" hangingPunct="1">
              <a:buFont typeface="Arial" charset="0"/>
              <a:buChar char="•"/>
            </a:pPr>
            <a:endParaRPr lang="de-DE" sz="1400" b="1"/>
          </a:p>
          <a:p>
            <a:pPr eaLnBrk="1" hangingPunct="1">
              <a:buFont typeface="Arial" charset="0"/>
              <a:buChar char="•"/>
            </a:pPr>
            <a:r>
              <a:rPr lang="de-DE" sz="1400" b="1"/>
              <a:t>Lehrerinnen oder Lehrer an öffentlichen Schulen</a:t>
            </a:r>
          </a:p>
          <a:p>
            <a:pPr eaLnBrk="1" hangingPunct="1">
              <a:buFont typeface="Arial" charset="0"/>
              <a:buChar char="•"/>
            </a:pPr>
            <a:endParaRPr lang="de-DE" sz="1400" b="1"/>
          </a:p>
          <a:p>
            <a:pPr eaLnBrk="1" hangingPunct="1">
              <a:buFont typeface="Arial" charset="0"/>
              <a:buChar char="•"/>
            </a:pPr>
            <a:r>
              <a:rPr lang="de-DE" sz="1400" b="1"/>
              <a:t>Lehrerinnen und Lehrer an anerkannten privaten Schulen</a:t>
            </a:r>
          </a:p>
        </p:txBody>
      </p:sp>
      <p:sp>
        <p:nvSpPr>
          <p:cNvPr id="2" name="Textfeld 1"/>
          <p:cNvSpPr txBox="1"/>
          <p:nvPr/>
        </p:nvSpPr>
        <p:spPr>
          <a:xfrm>
            <a:off x="755576" y="6309320"/>
            <a:ext cx="3960440" cy="276999"/>
          </a:xfrm>
          <a:prstGeom prst="rect">
            <a:avLst/>
          </a:prstGeom>
          <a:noFill/>
          <a:ln>
            <a:solidFill>
              <a:schemeClr val="accent1"/>
            </a:solidFill>
          </a:ln>
        </p:spPr>
        <p:txBody>
          <a:bodyPr wrap="square" rtlCol="0">
            <a:spAutoFit/>
          </a:bodyPr>
          <a:lstStyle/>
          <a:p>
            <a:r>
              <a:rPr lang="de-DE" sz="1200" i="1" dirty="0" smtClean="0"/>
              <a:t>Quelle: Dr. Hans Jürgen </a:t>
            </a:r>
            <a:r>
              <a:rPr lang="de-DE" sz="1200" i="1" dirty="0" err="1" smtClean="0"/>
              <a:t>Schimke</a:t>
            </a:r>
            <a:endParaRPr lang="de-DE" sz="1200" i="1" dirty="0"/>
          </a:p>
        </p:txBody>
      </p:sp>
    </p:spTree>
    <p:extLst>
      <p:ext uri="{BB962C8B-B14F-4D97-AF65-F5344CB8AC3E}">
        <p14:creationId xmlns:p14="http://schemas.microsoft.com/office/powerpoint/2010/main" val="1472328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539750" y="404813"/>
            <a:ext cx="8004175" cy="792162"/>
          </a:xfrm>
        </p:spPr>
        <p:txBody>
          <a:bodyPr>
            <a:normAutofit fontScale="90000"/>
          </a:bodyPr>
          <a:lstStyle/>
          <a:p>
            <a:pPr algn="ctr" eaLnBrk="1" hangingPunct="1"/>
            <a:r>
              <a:rPr lang="de-DE" sz="1600" b="1" smtClean="0"/>
              <a:t>Kinder- und jugendnahe Berufsgeheimnisträger, „Kinderschutzfachkräfte“ und Jugendamt im Zusammenwirken</a:t>
            </a:r>
            <a:br>
              <a:rPr lang="de-DE" sz="1600" b="1" smtClean="0"/>
            </a:br>
            <a:endParaRPr lang="de-DE" sz="1600" b="1" smtClean="0"/>
          </a:p>
        </p:txBody>
      </p:sp>
      <p:graphicFrame>
        <p:nvGraphicFramePr>
          <p:cNvPr id="3" name="Tabelle 2"/>
          <p:cNvGraphicFramePr>
            <a:graphicFrameLocks noGrp="1"/>
          </p:cNvGraphicFramePr>
          <p:nvPr/>
        </p:nvGraphicFramePr>
        <p:xfrm>
          <a:off x="611188" y="1773238"/>
          <a:ext cx="7993062" cy="3718560"/>
        </p:xfrm>
        <a:graphic>
          <a:graphicData uri="http://schemas.openxmlformats.org/drawingml/2006/table">
            <a:tbl>
              <a:tblPr firstRow="1" bandRow="1">
                <a:tableStyleId>{C4B1156A-380E-4F78-BDF5-A606A8083BF9}</a:tableStyleId>
              </a:tblPr>
              <a:tblGrid>
                <a:gridCol w="3996531"/>
                <a:gridCol w="3996531"/>
              </a:tblGrid>
              <a:tr h="370840">
                <a:tc>
                  <a:txBody>
                    <a:bodyPr/>
                    <a:lstStyle/>
                    <a:p>
                      <a:pPr algn="ctr"/>
                      <a:r>
                        <a:rPr lang="de-DE" dirty="0" smtClean="0"/>
                        <a:t>Berufsgeheimnisträger nach § 4 KKG</a:t>
                      </a:r>
                      <a:endParaRPr lang="de-DE" dirty="0"/>
                    </a:p>
                  </a:txBody>
                  <a:tcPr marL="91442" marR="91442"/>
                </a:tc>
                <a:tc>
                  <a:txBody>
                    <a:bodyPr/>
                    <a:lstStyle/>
                    <a:p>
                      <a:pPr algn="ctr"/>
                      <a:r>
                        <a:rPr lang="de-DE" dirty="0" smtClean="0"/>
                        <a:t>Öffentlicher</a:t>
                      </a:r>
                      <a:r>
                        <a:rPr lang="de-DE" baseline="0" dirty="0" smtClean="0"/>
                        <a:t> Träger der Jugendhilfe nach § 8b SGB VIII</a:t>
                      </a:r>
                      <a:endParaRPr lang="de-DE" dirty="0"/>
                    </a:p>
                  </a:txBody>
                  <a:tcPr marL="91442" marR="91442"/>
                </a:tc>
              </a:tr>
              <a:tr h="370840">
                <a:tc>
                  <a:txBody>
                    <a:bodyPr/>
                    <a:lstStyle/>
                    <a:p>
                      <a:pPr>
                        <a:buFont typeface="Wingdings" pitchFamily="2" charset="2"/>
                        <a:buChar char="Ø"/>
                      </a:pPr>
                      <a:r>
                        <a:rPr lang="de-DE" sz="1400" b="1" dirty="0" smtClean="0"/>
                        <a:t>Bekanntwerden gewichtiger</a:t>
                      </a:r>
                      <a:r>
                        <a:rPr lang="de-DE" sz="1400" b="1" baseline="0" dirty="0" smtClean="0"/>
                        <a:t> Anhaltspunkte für Kindeswohlgefährdung </a:t>
                      </a:r>
                    </a:p>
                    <a:p>
                      <a:pPr>
                        <a:buFont typeface="Wingdings" pitchFamily="2" charset="2"/>
                        <a:buChar char="Ø"/>
                      </a:pPr>
                      <a:endParaRPr lang="de-DE" sz="1400" b="1" baseline="0" dirty="0" smtClean="0"/>
                    </a:p>
                    <a:p>
                      <a:pPr>
                        <a:buFont typeface="Wingdings" pitchFamily="2" charset="2"/>
                        <a:buChar char="Ø"/>
                      </a:pPr>
                      <a:r>
                        <a:rPr lang="de-DE" sz="1400" b="1" baseline="0" dirty="0" smtClean="0"/>
                        <a:t>Erörterung der Situation mit Kindern/Jugendlichen und Personensorgeberechtigten</a:t>
                      </a:r>
                    </a:p>
                    <a:p>
                      <a:pPr>
                        <a:buFont typeface="Wingdings" pitchFamily="2" charset="2"/>
                        <a:buChar char="Ø"/>
                      </a:pPr>
                      <a:endParaRPr lang="de-DE" sz="1400" b="1" baseline="0" dirty="0" smtClean="0"/>
                    </a:p>
                    <a:p>
                      <a:pPr>
                        <a:buFont typeface="Wingdings" pitchFamily="2" charset="2"/>
                        <a:buChar char="Ø"/>
                      </a:pPr>
                      <a:r>
                        <a:rPr lang="de-DE" sz="1400" b="1" baseline="0" dirty="0" smtClean="0"/>
                        <a:t>Hinwirken auf Hilfe</a:t>
                      </a:r>
                    </a:p>
                    <a:p>
                      <a:pPr>
                        <a:buFont typeface="Wingdings" pitchFamily="2" charset="2"/>
                        <a:buChar char="Ø"/>
                      </a:pPr>
                      <a:endParaRPr lang="de-DE" sz="1400" b="1" dirty="0" smtClean="0"/>
                    </a:p>
                    <a:p>
                      <a:pPr>
                        <a:buFont typeface="Wingdings" pitchFamily="2" charset="2"/>
                        <a:buChar char="Ø"/>
                      </a:pPr>
                      <a:r>
                        <a:rPr lang="de-DE" sz="1400" b="1" dirty="0" smtClean="0"/>
                        <a:t>Anspruch</a:t>
                      </a:r>
                      <a:r>
                        <a:rPr lang="de-DE" sz="1400" b="1" baseline="0" dirty="0" smtClean="0"/>
                        <a:t> auf Beratung durch „insoweit erfahrene Fachkraft„ (s. § 8b SGB VIII)</a:t>
                      </a:r>
                    </a:p>
                    <a:p>
                      <a:pPr>
                        <a:buFont typeface="Wingdings" pitchFamily="2" charset="2"/>
                        <a:buChar char="Ø"/>
                      </a:pPr>
                      <a:endParaRPr lang="de-DE" sz="1400" b="1" baseline="0" dirty="0" smtClean="0"/>
                    </a:p>
                    <a:p>
                      <a:pPr>
                        <a:buFont typeface="Wingdings" pitchFamily="2" charset="2"/>
                        <a:buChar char="Ø"/>
                      </a:pPr>
                      <a:r>
                        <a:rPr lang="de-DE" sz="1400" b="1" baseline="0" dirty="0" smtClean="0"/>
                        <a:t>Befugnis zur Information des Jugendamts (s. § 34 StGB)</a:t>
                      </a:r>
                      <a:endParaRPr lang="de-DE" sz="1400" b="1" dirty="0"/>
                    </a:p>
                  </a:txBody>
                  <a:tcPr marL="91442" marR="91442"/>
                </a:tc>
                <a:tc>
                  <a:txBody>
                    <a:bodyPr/>
                    <a:lstStyle/>
                    <a:p>
                      <a:pPr>
                        <a:buFont typeface="Wingdings" pitchFamily="2" charset="2"/>
                        <a:buChar char="Ø"/>
                      </a:pPr>
                      <a:r>
                        <a:rPr lang="de-DE" sz="1400" b="1" dirty="0" smtClean="0"/>
                        <a:t>Verpflichtung, den Beratungsanspruch der Berufsgeheimnisträger</a:t>
                      </a:r>
                      <a:r>
                        <a:rPr lang="de-DE" sz="1400" b="1" baseline="0" dirty="0" smtClean="0"/>
                        <a:t> zu erfüllen</a:t>
                      </a:r>
                    </a:p>
                    <a:p>
                      <a:pPr>
                        <a:buFont typeface="Wingdings" pitchFamily="2" charset="2"/>
                        <a:buChar char="Ø"/>
                      </a:pPr>
                      <a:endParaRPr lang="de-DE" sz="1400" b="1" baseline="0" dirty="0" smtClean="0"/>
                    </a:p>
                    <a:p>
                      <a:pPr>
                        <a:buFont typeface="Wingdings" pitchFamily="2" charset="2"/>
                        <a:buChar char="Ø"/>
                      </a:pPr>
                      <a:r>
                        <a:rPr lang="de-DE" sz="1400" b="1" baseline="0" dirty="0" smtClean="0"/>
                        <a:t>Schaffung eines „Pools“ geeigneter „im Kinderschutz erfahrener Fachkräfte“ (Gesetzesbegründung)</a:t>
                      </a:r>
                    </a:p>
                    <a:p>
                      <a:pPr>
                        <a:buFont typeface="Wingdings" pitchFamily="2" charset="2"/>
                        <a:buChar char="Ø"/>
                      </a:pPr>
                      <a:endParaRPr lang="de-DE" sz="1400" b="1" baseline="0" dirty="0" smtClean="0"/>
                    </a:p>
                    <a:p>
                      <a:pPr>
                        <a:buFont typeface="Wingdings" pitchFamily="2" charset="2"/>
                        <a:buChar char="Ø"/>
                      </a:pPr>
                      <a:r>
                        <a:rPr lang="de-DE" sz="1400" b="1" baseline="0" dirty="0" smtClean="0"/>
                        <a:t>Erweiterter Auftrag der im Kinderschutz erfahrenen Fachkräfte in einem System des kooperativen Kinderschutzes (Gesetzesbegründung)</a:t>
                      </a:r>
                    </a:p>
                    <a:p>
                      <a:endParaRPr lang="de-DE" baseline="0" dirty="0" smtClean="0"/>
                    </a:p>
                    <a:p>
                      <a:endParaRPr lang="de-DE" dirty="0"/>
                    </a:p>
                  </a:txBody>
                  <a:tcPr marL="91442" marR="91442"/>
                </a:tc>
              </a:tr>
            </a:tbl>
          </a:graphicData>
        </a:graphic>
      </p:graphicFrame>
      <p:sp>
        <p:nvSpPr>
          <p:cNvPr id="4" name="Textfeld 3"/>
          <p:cNvSpPr txBox="1"/>
          <p:nvPr/>
        </p:nvSpPr>
        <p:spPr>
          <a:xfrm>
            <a:off x="755576" y="6309320"/>
            <a:ext cx="3960440" cy="276999"/>
          </a:xfrm>
          <a:prstGeom prst="rect">
            <a:avLst/>
          </a:prstGeom>
          <a:noFill/>
          <a:ln>
            <a:solidFill>
              <a:schemeClr val="accent1"/>
            </a:solidFill>
          </a:ln>
        </p:spPr>
        <p:txBody>
          <a:bodyPr wrap="square" rtlCol="0">
            <a:spAutoFit/>
          </a:bodyPr>
          <a:lstStyle/>
          <a:p>
            <a:r>
              <a:rPr lang="de-DE" sz="1200" i="1" dirty="0" smtClean="0"/>
              <a:t>Quelle: Dr. Hans Jürgen </a:t>
            </a:r>
            <a:r>
              <a:rPr lang="de-DE" sz="1200" i="1" dirty="0" err="1" smtClean="0"/>
              <a:t>Schimke</a:t>
            </a:r>
            <a:endParaRPr lang="de-DE" sz="1200" i="1" dirty="0"/>
          </a:p>
        </p:txBody>
      </p:sp>
    </p:spTree>
    <p:extLst>
      <p:ext uri="{BB962C8B-B14F-4D97-AF65-F5344CB8AC3E}">
        <p14:creationId xmlns:p14="http://schemas.microsoft.com/office/powerpoint/2010/main" val="281035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251520" y="260648"/>
            <a:ext cx="8004175" cy="1008063"/>
          </a:xfrm>
        </p:spPr>
        <p:txBody>
          <a:bodyPr>
            <a:normAutofit fontScale="90000"/>
          </a:bodyPr>
          <a:lstStyle/>
          <a:p>
            <a:pPr algn="ctr" eaLnBrk="1" hangingPunct="1"/>
            <a:r>
              <a:rPr lang="de-DE" b="1" dirty="0" smtClean="0"/>
              <a:t/>
            </a:r>
            <a:br>
              <a:rPr lang="de-DE" b="1" dirty="0" smtClean="0"/>
            </a:br>
            <a:r>
              <a:rPr lang="de-DE" b="1" dirty="0" smtClean="0"/>
              <a:t/>
            </a:r>
            <a:br>
              <a:rPr lang="de-DE" b="1" dirty="0" smtClean="0"/>
            </a:br>
            <a:r>
              <a:rPr lang="de-DE" b="1" dirty="0" smtClean="0"/>
              <a:t>Die </a:t>
            </a:r>
            <a:r>
              <a:rPr lang="de-DE" b="1" dirty="0" err="1" smtClean="0"/>
              <a:t>Weitergabebefugnis</a:t>
            </a:r>
            <a:r>
              <a:rPr lang="de-DE" b="1" dirty="0" smtClean="0"/>
              <a:t> nach § 4 KKG</a:t>
            </a:r>
            <a:br>
              <a:rPr lang="de-DE" b="1" dirty="0" smtClean="0"/>
            </a:br>
            <a:endParaRPr lang="de-DE" b="1" dirty="0" smtClean="0"/>
          </a:p>
        </p:txBody>
      </p:sp>
      <p:sp>
        <p:nvSpPr>
          <p:cNvPr id="29699" name="Textfeld 2"/>
          <p:cNvSpPr txBox="1">
            <a:spLocks noChangeArrowheads="1"/>
          </p:cNvSpPr>
          <p:nvPr/>
        </p:nvSpPr>
        <p:spPr bwMode="auto">
          <a:xfrm>
            <a:off x="395288" y="1700213"/>
            <a:ext cx="4392612" cy="45243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de-DE" b="1" dirty="0"/>
              <a:t>Voraussetzungen</a:t>
            </a:r>
            <a:endParaRPr lang="de-DE" dirty="0"/>
          </a:p>
          <a:p>
            <a:pPr eaLnBrk="1" hangingPunct="1"/>
            <a:endParaRPr lang="de-DE" dirty="0"/>
          </a:p>
          <a:p>
            <a:pPr eaLnBrk="1" hangingPunct="1"/>
            <a:r>
              <a:rPr lang="de-DE" dirty="0"/>
              <a:t>Eine Abwendung der Gefährdung scheidet nach Abs. 1 aus </a:t>
            </a:r>
          </a:p>
          <a:p>
            <a:pPr algn="ctr" eaLnBrk="1" hangingPunct="1"/>
            <a:r>
              <a:rPr lang="de-DE" b="1" dirty="0"/>
              <a:t>oder</a:t>
            </a:r>
          </a:p>
          <a:p>
            <a:pPr eaLnBrk="1" hangingPunct="1"/>
            <a:r>
              <a:rPr lang="de-DE" dirty="0"/>
              <a:t>Ein Vorgehen nach Abs. 1 ist erfolglos </a:t>
            </a:r>
          </a:p>
          <a:p>
            <a:pPr algn="ctr" eaLnBrk="1" hangingPunct="1"/>
            <a:r>
              <a:rPr lang="de-DE" b="1" dirty="0"/>
              <a:t>und</a:t>
            </a:r>
          </a:p>
          <a:p>
            <a:pPr eaLnBrk="1" hangingPunct="1"/>
            <a:r>
              <a:rPr lang="de-DE" dirty="0"/>
              <a:t>Der Geheimnisträger hält ein Tätig werden des Jugendamts zur Gefährdungsabwendung für erforderlich </a:t>
            </a:r>
          </a:p>
          <a:p>
            <a:pPr algn="ctr" eaLnBrk="1" hangingPunct="1"/>
            <a:r>
              <a:rPr lang="de-DE" b="1" dirty="0"/>
              <a:t>und</a:t>
            </a:r>
            <a:r>
              <a:rPr lang="de-DE" dirty="0"/>
              <a:t> </a:t>
            </a:r>
          </a:p>
          <a:p>
            <a:pPr eaLnBrk="1" hangingPunct="1"/>
            <a:r>
              <a:rPr lang="de-DE" dirty="0"/>
              <a:t>Die Betroffenen wurden darauf hingewiesen (Ausnahme: Schutz des Kindes)</a:t>
            </a:r>
          </a:p>
        </p:txBody>
      </p:sp>
      <p:sp>
        <p:nvSpPr>
          <p:cNvPr id="29700" name="Textfeld 3"/>
          <p:cNvSpPr txBox="1">
            <a:spLocks noChangeArrowheads="1"/>
          </p:cNvSpPr>
          <p:nvPr/>
        </p:nvSpPr>
        <p:spPr bwMode="auto">
          <a:xfrm>
            <a:off x="5580063" y="2349500"/>
            <a:ext cx="2808287" cy="31384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ctr" eaLnBrk="1" hangingPunct="1"/>
            <a:r>
              <a:rPr lang="de-DE" b="1"/>
              <a:t>Rechtsfolge</a:t>
            </a:r>
            <a:endParaRPr lang="de-DE"/>
          </a:p>
          <a:p>
            <a:pPr eaLnBrk="1" hangingPunct="1"/>
            <a:endParaRPr lang="de-DE"/>
          </a:p>
          <a:p>
            <a:pPr eaLnBrk="1" hangingPunct="1"/>
            <a:r>
              <a:rPr lang="de-DE"/>
              <a:t>Die Geheimnisträger sind befugt (nicht verpflichtet!), das Jugendamt zu informieren und </a:t>
            </a:r>
          </a:p>
          <a:p>
            <a:pPr eaLnBrk="1" hangingPunct="1"/>
            <a:endParaRPr lang="de-DE"/>
          </a:p>
          <a:p>
            <a:pPr eaLnBrk="1" hangingPunct="1"/>
            <a:r>
              <a:rPr lang="de-DE"/>
              <a:t>Dem Jugendamt die erforderlichen Daten mitzuteilen</a:t>
            </a:r>
          </a:p>
        </p:txBody>
      </p:sp>
      <p:sp>
        <p:nvSpPr>
          <p:cNvPr id="29701" name="Pfeil nach rechts 4"/>
          <p:cNvSpPr>
            <a:spLocks noChangeArrowheads="1"/>
          </p:cNvSpPr>
          <p:nvPr/>
        </p:nvSpPr>
        <p:spPr bwMode="auto">
          <a:xfrm>
            <a:off x="4859338" y="2565400"/>
            <a:ext cx="576262" cy="431800"/>
          </a:xfrm>
          <a:prstGeom prst="rightArrow">
            <a:avLst>
              <a:gd name="adj1" fmla="val 50000"/>
              <a:gd name="adj2" fmla="val 50046"/>
            </a:avLst>
          </a:prstGeom>
          <a:solidFill>
            <a:srgbClr val="FFCC00"/>
          </a:solidFill>
          <a:ln w="9525" algn="ctr">
            <a:solidFill>
              <a:srgbClr val="FFCC00"/>
            </a:solidFill>
            <a:round/>
            <a:headEnd/>
            <a:tailEnd/>
          </a:ln>
        </p:spPr>
        <p:txBody>
          <a:bodyPr lIns="90000" tIns="46800" rIns="90000" bIns="46800"/>
          <a:lstStyle/>
          <a:p>
            <a:endParaRPr lang="de-DE"/>
          </a:p>
        </p:txBody>
      </p:sp>
      <p:sp>
        <p:nvSpPr>
          <p:cNvPr id="29702" name="Pfeil nach rechts 5"/>
          <p:cNvSpPr>
            <a:spLocks noChangeArrowheads="1"/>
          </p:cNvSpPr>
          <p:nvPr/>
        </p:nvSpPr>
        <p:spPr bwMode="auto">
          <a:xfrm>
            <a:off x="4859338" y="4292600"/>
            <a:ext cx="649287" cy="485775"/>
          </a:xfrm>
          <a:prstGeom prst="rightArrow">
            <a:avLst>
              <a:gd name="adj1" fmla="val 50000"/>
              <a:gd name="adj2" fmla="val 49974"/>
            </a:avLst>
          </a:prstGeom>
          <a:solidFill>
            <a:srgbClr val="FFCC00"/>
          </a:solidFill>
          <a:ln w="9525" algn="ctr">
            <a:solidFill>
              <a:srgbClr val="FFCC00"/>
            </a:solidFill>
            <a:round/>
            <a:headEnd/>
            <a:tailEnd/>
          </a:ln>
        </p:spPr>
        <p:txBody>
          <a:bodyPr lIns="90000" tIns="46800" rIns="90000" bIns="46800"/>
          <a:lstStyle/>
          <a:p>
            <a:endParaRPr lang="de-DE"/>
          </a:p>
        </p:txBody>
      </p:sp>
      <p:sp>
        <p:nvSpPr>
          <p:cNvPr id="7" name="Textfeld 6"/>
          <p:cNvSpPr txBox="1"/>
          <p:nvPr/>
        </p:nvSpPr>
        <p:spPr>
          <a:xfrm>
            <a:off x="429471" y="6447819"/>
            <a:ext cx="3960440" cy="276999"/>
          </a:xfrm>
          <a:prstGeom prst="rect">
            <a:avLst/>
          </a:prstGeom>
          <a:noFill/>
          <a:ln>
            <a:solidFill>
              <a:schemeClr val="accent1"/>
            </a:solidFill>
          </a:ln>
        </p:spPr>
        <p:txBody>
          <a:bodyPr wrap="square" rtlCol="0">
            <a:spAutoFit/>
          </a:bodyPr>
          <a:lstStyle/>
          <a:p>
            <a:r>
              <a:rPr lang="de-DE" sz="1200" i="1" dirty="0" smtClean="0"/>
              <a:t>Quelle: Dr. Hans Jürgen </a:t>
            </a:r>
            <a:r>
              <a:rPr lang="de-DE" sz="1200" i="1" dirty="0" err="1" smtClean="0"/>
              <a:t>Schimke</a:t>
            </a:r>
            <a:endParaRPr lang="de-DE" sz="1200" i="1" dirty="0"/>
          </a:p>
        </p:txBody>
      </p:sp>
    </p:spTree>
    <p:extLst>
      <p:ext uri="{BB962C8B-B14F-4D97-AF65-F5344CB8AC3E}">
        <p14:creationId xmlns:p14="http://schemas.microsoft.com/office/powerpoint/2010/main" val="512446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feld 1"/>
          <p:cNvSpPr txBox="1">
            <a:spLocks noChangeArrowheads="1"/>
          </p:cNvSpPr>
          <p:nvPr/>
        </p:nvSpPr>
        <p:spPr bwMode="auto">
          <a:xfrm>
            <a:off x="544513" y="404813"/>
            <a:ext cx="64087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de-DE"/>
              <a:t>Verantwortungsgemeinschaft  im Kontext Kinderschutz – In verschiedenen Rollen gemeinsam zum Ziel</a:t>
            </a:r>
          </a:p>
        </p:txBody>
      </p:sp>
      <p:sp>
        <p:nvSpPr>
          <p:cNvPr id="3" name="Rechteck 2"/>
          <p:cNvSpPr/>
          <p:nvPr/>
        </p:nvSpPr>
        <p:spPr>
          <a:xfrm>
            <a:off x="1847027" y="1952836"/>
            <a:ext cx="1512168" cy="504056"/>
          </a:xfrm>
          <a:prstGeom prst="rect">
            <a:avLst/>
          </a:prstGeom>
          <a:blipFill>
            <a:blip r:embed="rId2">
              <a:extLst/>
            </a:blip>
            <a:tile tx="0" ty="0" sx="100000" sy="100000" flip="none" algn="tl"/>
          </a:blip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5" name="Rechteck 4"/>
          <p:cNvSpPr/>
          <p:nvPr/>
        </p:nvSpPr>
        <p:spPr>
          <a:xfrm>
            <a:off x="1090943" y="2996952"/>
            <a:ext cx="1512168" cy="504056"/>
          </a:xfrm>
          <a:prstGeom prst="rect">
            <a:avLst/>
          </a:prstGeom>
          <a:blipFill>
            <a:blip r:embed="rId2">
              <a:extLst/>
            </a:blip>
            <a:tile tx="0" ty="0" sx="100000" sy="100000" flip="none" algn="tl"/>
          </a:blip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6" name="Rechteck 5"/>
          <p:cNvSpPr/>
          <p:nvPr/>
        </p:nvSpPr>
        <p:spPr>
          <a:xfrm>
            <a:off x="4071801" y="1516447"/>
            <a:ext cx="1512168" cy="504056"/>
          </a:xfrm>
          <a:prstGeom prst="rect">
            <a:avLst/>
          </a:prstGeom>
          <a:blipFill>
            <a:blip r:embed="rId2">
              <a:extLst/>
            </a:blip>
            <a:tile tx="0" ty="0" sx="100000" sy="100000" flip="none" algn="tl"/>
          </a:blip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7" name="Rechteck 6"/>
          <p:cNvSpPr/>
          <p:nvPr/>
        </p:nvSpPr>
        <p:spPr>
          <a:xfrm>
            <a:off x="1433669" y="4149080"/>
            <a:ext cx="1512168" cy="504056"/>
          </a:xfrm>
          <a:prstGeom prst="rect">
            <a:avLst/>
          </a:prstGeom>
          <a:blipFill>
            <a:blip r:embed="rId2">
              <a:extLst/>
            </a:blip>
            <a:tile tx="0" ty="0" sx="100000" sy="100000" flip="none" algn="tl"/>
          </a:blip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8" name="Rechteck 7"/>
          <p:cNvSpPr/>
          <p:nvPr/>
        </p:nvSpPr>
        <p:spPr>
          <a:xfrm>
            <a:off x="5222505" y="2359025"/>
            <a:ext cx="1512168" cy="504056"/>
          </a:xfrm>
          <a:prstGeom prst="rect">
            <a:avLst/>
          </a:prstGeom>
          <a:blipFill>
            <a:blip r:embed="rId2">
              <a:extLst/>
            </a:blip>
            <a:tile tx="0" ty="0" sx="100000" sy="100000" flip="none" algn="tl"/>
          </a:blip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9" name="Rechteck 8"/>
          <p:cNvSpPr/>
          <p:nvPr/>
        </p:nvSpPr>
        <p:spPr>
          <a:xfrm>
            <a:off x="5508104" y="4149080"/>
            <a:ext cx="1656184" cy="504056"/>
          </a:xfrm>
          <a:prstGeom prst="rect">
            <a:avLst/>
          </a:prstGeom>
          <a:blipFill>
            <a:blip r:embed="rId2">
              <a:extLst/>
            </a:blip>
            <a:tile tx="0" ty="0" sx="100000" sy="100000" flip="none" algn="tl"/>
          </a:blip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0" name="Rechteck 9"/>
          <p:cNvSpPr/>
          <p:nvPr/>
        </p:nvSpPr>
        <p:spPr>
          <a:xfrm>
            <a:off x="6264188" y="3181735"/>
            <a:ext cx="1512168" cy="504056"/>
          </a:xfrm>
          <a:prstGeom prst="rect">
            <a:avLst/>
          </a:prstGeom>
          <a:blipFill>
            <a:blip r:embed="rId2">
              <a:extLst/>
            </a:blip>
            <a:tile tx="0" ty="0" sx="100000" sy="100000" flip="none" algn="tl"/>
          </a:blip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pic>
        <p:nvPicPr>
          <p:cNvPr id="8216" name="Picture 2" descr="Vollbild anzeigen">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82975" y="2978150"/>
            <a:ext cx="17510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17" name="Textfeld 10"/>
          <p:cNvSpPr txBox="1">
            <a:spLocks noChangeArrowheads="1"/>
          </p:cNvSpPr>
          <p:nvPr/>
        </p:nvSpPr>
        <p:spPr bwMode="auto">
          <a:xfrm>
            <a:off x="4111511" y="1599406"/>
            <a:ext cx="14954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de-DE" sz="1600" dirty="0"/>
              <a:t>Familiengericht</a:t>
            </a:r>
          </a:p>
        </p:txBody>
      </p:sp>
      <p:sp>
        <p:nvSpPr>
          <p:cNvPr id="8218" name="Textfeld 11"/>
          <p:cNvSpPr txBox="1">
            <a:spLocks noChangeArrowheads="1"/>
          </p:cNvSpPr>
          <p:nvPr/>
        </p:nvSpPr>
        <p:spPr bwMode="auto">
          <a:xfrm>
            <a:off x="6372572" y="3248819"/>
            <a:ext cx="1295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de-DE" dirty="0"/>
              <a:t>Jugendamt</a:t>
            </a:r>
          </a:p>
        </p:txBody>
      </p:sp>
      <p:sp>
        <p:nvSpPr>
          <p:cNvPr id="8219" name="Textfeld 12"/>
          <p:cNvSpPr txBox="1">
            <a:spLocks noChangeArrowheads="1"/>
          </p:cNvSpPr>
          <p:nvPr/>
        </p:nvSpPr>
        <p:spPr bwMode="auto">
          <a:xfrm>
            <a:off x="1892300" y="2051050"/>
            <a:ext cx="14208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de-DE" sz="1400"/>
              <a:t>Beratungsträger</a:t>
            </a:r>
          </a:p>
        </p:txBody>
      </p:sp>
      <p:sp>
        <p:nvSpPr>
          <p:cNvPr id="8220" name="Textfeld 13"/>
          <p:cNvSpPr txBox="1">
            <a:spLocks noChangeArrowheads="1"/>
          </p:cNvSpPr>
          <p:nvPr/>
        </p:nvSpPr>
        <p:spPr bwMode="auto">
          <a:xfrm>
            <a:off x="5508625" y="4232275"/>
            <a:ext cx="194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de-DE" sz="1400"/>
              <a:t>Verfahrensbeistand</a:t>
            </a:r>
          </a:p>
        </p:txBody>
      </p:sp>
      <p:sp>
        <p:nvSpPr>
          <p:cNvPr id="8221" name="Textfeld 14"/>
          <p:cNvSpPr txBox="1">
            <a:spLocks noChangeArrowheads="1"/>
          </p:cNvSpPr>
          <p:nvPr/>
        </p:nvSpPr>
        <p:spPr bwMode="auto">
          <a:xfrm>
            <a:off x="1090613" y="3063875"/>
            <a:ext cx="1584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de-DE"/>
              <a:t>Rechtsanwälte</a:t>
            </a:r>
          </a:p>
        </p:txBody>
      </p:sp>
      <p:sp>
        <p:nvSpPr>
          <p:cNvPr id="8222" name="Textfeld 15"/>
          <p:cNvSpPr txBox="1">
            <a:spLocks noChangeArrowheads="1"/>
          </p:cNvSpPr>
          <p:nvPr/>
        </p:nvSpPr>
        <p:spPr bwMode="auto">
          <a:xfrm>
            <a:off x="1685925" y="4216400"/>
            <a:ext cx="1008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de-DE"/>
              <a:t>Eltern</a:t>
            </a:r>
          </a:p>
        </p:txBody>
      </p:sp>
      <p:sp>
        <p:nvSpPr>
          <p:cNvPr id="8223" name="Textfeld 16"/>
          <p:cNvSpPr txBox="1">
            <a:spLocks noChangeArrowheads="1"/>
          </p:cNvSpPr>
          <p:nvPr/>
        </p:nvSpPr>
        <p:spPr bwMode="auto">
          <a:xfrm>
            <a:off x="5424487" y="2426109"/>
            <a:ext cx="11890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de-DE" dirty="0"/>
              <a:t>Gutachter</a:t>
            </a:r>
          </a:p>
        </p:txBody>
      </p:sp>
      <p:sp>
        <p:nvSpPr>
          <p:cNvPr id="19" name="Rechteck 18"/>
          <p:cNvSpPr/>
          <p:nvPr/>
        </p:nvSpPr>
        <p:spPr>
          <a:xfrm>
            <a:off x="5064829" y="5188550"/>
            <a:ext cx="1512168" cy="504056"/>
          </a:xfrm>
          <a:prstGeom prst="rect">
            <a:avLst/>
          </a:prstGeom>
          <a:blipFill>
            <a:blip r:embed="rId2">
              <a:extLst/>
            </a:blip>
            <a:tile tx="0" ty="0" sx="100000" sy="100000" flip="none" algn="tl"/>
          </a:blip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8227" name="Textfeld 17"/>
          <p:cNvSpPr txBox="1">
            <a:spLocks noChangeArrowheads="1"/>
          </p:cNvSpPr>
          <p:nvPr/>
        </p:nvSpPr>
        <p:spPr bwMode="auto">
          <a:xfrm>
            <a:off x="5461000" y="5148263"/>
            <a:ext cx="11160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de-DE" sz="3200"/>
              <a:t>?</a:t>
            </a:r>
          </a:p>
        </p:txBody>
      </p:sp>
      <p:pic>
        <p:nvPicPr>
          <p:cNvPr id="8228" name="Picture 2" descr="http://hessen.pfadfinden.de/typo3temp/pics/9c3313e727.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99053" y="188912"/>
            <a:ext cx="2371725"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hteck 20"/>
          <p:cNvSpPr/>
          <p:nvPr/>
        </p:nvSpPr>
        <p:spPr>
          <a:xfrm>
            <a:off x="343949" y="4887767"/>
            <a:ext cx="1512168" cy="504056"/>
          </a:xfrm>
          <a:prstGeom prst="rect">
            <a:avLst/>
          </a:prstGeom>
          <a:blipFill>
            <a:blip r:embed="rId2">
              <a:extLst/>
            </a:blip>
            <a:tile tx="0" ty="0" sx="100000" sy="100000" flip="none" algn="tl"/>
          </a:blip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2" name="Textfeld 1"/>
          <p:cNvSpPr txBox="1"/>
          <p:nvPr/>
        </p:nvSpPr>
        <p:spPr>
          <a:xfrm>
            <a:off x="306657" y="4822339"/>
            <a:ext cx="1585643" cy="538609"/>
          </a:xfrm>
          <a:prstGeom prst="rect">
            <a:avLst/>
          </a:prstGeom>
          <a:noFill/>
        </p:spPr>
        <p:txBody>
          <a:bodyPr wrap="square" rtlCol="0">
            <a:spAutoFit/>
          </a:bodyPr>
          <a:lstStyle/>
          <a:p>
            <a:r>
              <a:rPr lang="de-DE" dirty="0" smtClean="0"/>
              <a:t>Betreuer </a:t>
            </a:r>
            <a:r>
              <a:rPr lang="de-DE" sz="1100" dirty="0" smtClean="0"/>
              <a:t>§ 1896 BGB ff.</a:t>
            </a:r>
            <a:endParaRPr lang="de-DE" sz="1100" dirty="0"/>
          </a:p>
        </p:txBody>
      </p:sp>
      <p:cxnSp>
        <p:nvCxnSpPr>
          <p:cNvPr id="11" name="Gewinkelte Verbindung 10"/>
          <p:cNvCxnSpPr>
            <a:stCxn id="2" idx="0"/>
            <a:endCxn id="7" idx="1"/>
          </p:cNvCxnSpPr>
          <p:nvPr/>
        </p:nvCxnSpPr>
        <p:spPr>
          <a:xfrm rot="5400000" flipH="1" flipV="1">
            <a:off x="1055959" y="4444629"/>
            <a:ext cx="421231" cy="33419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Rechteck 24"/>
          <p:cNvSpPr/>
          <p:nvPr/>
        </p:nvSpPr>
        <p:spPr>
          <a:xfrm>
            <a:off x="2845782" y="5148263"/>
            <a:ext cx="1512168" cy="504056"/>
          </a:xfrm>
          <a:prstGeom prst="rect">
            <a:avLst/>
          </a:prstGeom>
          <a:blipFill>
            <a:blip r:embed="rId2">
              <a:extLst/>
            </a:blip>
            <a:tile tx="0" ty="0" sx="100000" sy="100000" flip="none" algn="tl"/>
          </a:blip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2" name="Textfeld 11"/>
          <p:cNvSpPr txBox="1"/>
          <p:nvPr/>
        </p:nvSpPr>
        <p:spPr>
          <a:xfrm>
            <a:off x="2967008" y="5188550"/>
            <a:ext cx="1860877" cy="369332"/>
          </a:xfrm>
          <a:prstGeom prst="rect">
            <a:avLst/>
          </a:prstGeom>
          <a:noFill/>
        </p:spPr>
        <p:txBody>
          <a:bodyPr wrap="square" rtlCol="0">
            <a:spAutoFit/>
          </a:bodyPr>
          <a:lstStyle/>
          <a:p>
            <a:r>
              <a:rPr lang="de-DE" dirty="0" smtClean="0"/>
              <a:t>Vormund</a:t>
            </a:r>
            <a:endParaRPr lang="de-DE" dirty="0"/>
          </a:p>
        </p:txBody>
      </p:sp>
    </p:spTree>
    <p:extLst>
      <p:ext uri="{BB962C8B-B14F-4D97-AF65-F5344CB8AC3E}">
        <p14:creationId xmlns:p14="http://schemas.microsoft.com/office/powerpoint/2010/main" val="21701744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feld 1"/>
          <p:cNvSpPr txBox="1">
            <a:spLocks noChangeArrowheads="1"/>
          </p:cNvSpPr>
          <p:nvPr/>
        </p:nvSpPr>
        <p:spPr bwMode="auto">
          <a:xfrm>
            <a:off x="468313" y="333375"/>
            <a:ext cx="8207375" cy="709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tIns="41148" rIns="82296" bIns="41148">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de-DE" sz="2800">
                <a:solidFill>
                  <a:srgbClr val="000000"/>
                </a:solidFill>
                <a:latin typeface="Gill Sans"/>
                <a:ea typeface="ヒラギノ角ゴ ProN W3"/>
                <a:cs typeface="ヒラギノ角ゴ ProN W3"/>
                <a:sym typeface="Gill Sans"/>
              </a:rPr>
              <a:t>Was braucht das Helfersystem?</a:t>
            </a:r>
          </a:p>
          <a:p>
            <a:pPr eaLnBrk="1" hangingPunct="1"/>
            <a:endParaRPr lang="de-DE" sz="2800">
              <a:solidFill>
                <a:srgbClr val="000000"/>
              </a:solidFill>
              <a:latin typeface="Gill Sans"/>
              <a:ea typeface="ヒラギノ角ゴ ProN W3"/>
              <a:cs typeface="ヒラギノ角ゴ ProN W3"/>
              <a:sym typeface="Gill Sans"/>
            </a:endParaRPr>
          </a:p>
          <a:p>
            <a:pPr eaLnBrk="1" hangingPunct="1">
              <a:buFont typeface="Wingdings" pitchFamily="2" charset="2"/>
              <a:buChar char="Ø"/>
            </a:pPr>
            <a:r>
              <a:rPr lang="de-DE" sz="2800">
                <a:solidFill>
                  <a:srgbClr val="000000"/>
                </a:solidFill>
                <a:latin typeface="Gill Sans"/>
                <a:ea typeface="ヒラギノ角ゴ ProN W3"/>
                <a:cs typeface="ヒラギノ角ゴ ProN W3"/>
                <a:sym typeface="Gill Sans"/>
              </a:rPr>
              <a:t>gemeinsame Haltung</a:t>
            </a:r>
          </a:p>
          <a:p>
            <a:pPr eaLnBrk="1" hangingPunct="1">
              <a:buFont typeface="Wingdings" pitchFamily="2" charset="2"/>
              <a:buChar char="Ø"/>
            </a:pPr>
            <a:r>
              <a:rPr lang="de-DE" sz="2800">
                <a:solidFill>
                  <a:srgbClr val="000000"/>
                </a:solidFill>
                <a:latin typeface="Gill Sans"/>
                <a:ea typeface="ヒラギノ角ゴ ProN W3"/>
                <a:cs typeface="ヒラギノ角ゴ ProN W3"/>
                <a:sym typeface="Gill Sans"/>
              </a:rPr>
              <a:t>gute Kenntnis von u. übereinander</a:t>
            </a:r>
          </a:p>
          <a:p>
            <a:pPr eaLnBrk="1" hangingPunct="1">
              <a:buFont typeface="Wingdings" pitchFamily="2" charset="2"/>
              <a:buChar char="Ø"/>
            </a:pPr>
            <a:r>
              <a:rPr lang="de-DE" sz="2800">
                <a:solidFill>
                  <a:srgbClr val="000000"/>
                </a:solidFill>
                <a:latin typeface="Gill Sans"/>
                <a:ea typeface="ヒラギノ角ゴ ProN W3"/>
                <a:cs typeface="ヒラギノ角ゴ ProN W3"/>
                <a:sym typeface="Gill Sans"/>
              </a:rPr>
              <a:t>fachliches Grundverständnis, </a:t>
            </a:r>
          </a:p>
          <a:p>
            <a:pPr eaLnBrk="1" hangingPunct="1">
              <a:buFont typeface="Wingdings" pitchFamily="2" charset="2"/>
              <a:buChar char="Ø"/>
            </a:pPr>
            <a:r>
              <a:rPr lang="de-DE" sz="2800">
                <a:solidFill>
                  <a:srgbClr val="000000"/>
                </a:solidFill>
                <a:latin typeface="Gill Sans"/>
                <a:ea typeface="ヒラギノ角ゴ ProN W3"/>
                <a:cs typeface="ヒラギノ角ゴ ProN W3"/>
                <a:sym typeface="Gill Sans"/>
              </a:rPr>
              <a:t>abgestimmtes Vorgehen</a:t>
            </a:r>
          </a:p>
          <a:p>
            <a:pPr eaLnBrk="1" hangingPunct="1">
              <a:buFont typeface="Wingdings" pitchFamily="2" charset="2"/>
              <a:buChar char="Ø"/>
            </a:pPr>
            <a:r>
              <a:rPr lang="de-DE" sz="2800">
                <a:solidFill>
                  <a:srgbClr val="000000"/>
                </a:solidFill>
                <a:latin typeface="Gill Sans"/>
                <a:ea typeface="ヒラギノ角ゴ ProN W3"/>
                <a:cs typeface="ヒラギノ角ゴ ProN W3"/>
                <a:sym typeface="Gill Sans"/>
              </a:rPr>
              <a:t> Konzeptentwicklung</a:t>
            </a:r>
          </a:p>
          <a:p>
            <a:pPr eaLnBrk="1" hangingPunct="1">
              <a:buFont typeface="Wingdings" pitchFamily="2" charset="2"/>
              <a:buChar char="Ø"/>
            </a:pPr>
            <a:r>
              <a:rPr lang="de-DE" sz="2800">
                <a:solidFill>
                  <a:srgbClr val="000000"/>
                </a:solidFill>
                <a:latin typeface="Gill Sans"/>
                <a:ea typeface="ヒラギノ角ゴ ProN W3"/>
                <a:cs typeface="ヒラギノ角ゴ ProN W3"/>
                <a:sym typeface="Gill Sans"/>
              </a:rPr>
              <a:t>tragendes u. belastungsfähiges Netzwerk</a:t>
            </a:r>
          </a:p>
          <a:p>
            <a:pPr eaLnBrk="1" hangingPunct="1">
              <a:buFont typeface="Wingdings" pitchFamily="2" charset="2"/>
              <a:buChar char="Ø"/>
            </a:pPr>
            <a:r>
              <a:rPr lang="de-DE" sz="2800">
                <a:solidFill>
                  <a:srgbClr val="000000"/>
                </a:solidFill>
                <a:latin typeface="Gill Sans"/>
                <a:ea typeface="ヒラギノ角ゴ ProN W3"/>
                <a:cs typeface="ヒラギノ角ゴ ProN W3"/>
                <a:sym typeface="Gill Sans"/>
              </a:rPr>
              <a:t>Bekenntnis zur Kooperation und aktive Mitgestaltung und Mitwirkung</a:t>
            </a:r>
          </a:p>
          <a:p>
            <a:pPr eaLnBrk="1" hangingPunct="1">
              <a:buFont typeface="Wingdings" pitchFamily="2" charset="2"/>
              <a:buChar char="Ø"/>
            </a:pPr>
            <a:r>
              <a:rPr lang="de-DE" sz="2800">
                <a:solidFill>
                  <a:srgbClr val="000000"/>
                </a:solidFill>
                <a:latin typeface="Gill Sans"/>
                <a:ea typeface="ヒラギノ角ゴ ProN W3"/>
                <a:cs typeface="ヒラギノ角ゴ ProN W3"/>
                <a:sym typeface="Gill Sans"/>
              </a:rPr>
              <a:t>Kritische Reflexion der Handlungsvollzüge</a:t>
            </a:r>
          </a:p>
          <a:p>
            <a:pPr eaLnBrk="1" hangingPunct="1">
              <a:buFont typeface="Wingdings" pitchFamily="2" charset="2"/>
              <a:buChar char="Ø"/>
            </a:pPr>
            <a:r>
              <a:rPr lang="de-DE" sz="2800">
                <a:solidFill>
                  <a:srgbClr val="000000"/>
                </a:solidFill>
                <a:latin typeface="Gill Sans"/>
                <a:ea typeface="ヒラギノ角ゴ ProN W3"/>
                <a:cs typeface="ヒラギノ角ゴ ProN W3"/>
                <a:sym typeface="Gill Sans"/>
              </a:rPr>
              <a:t>Unterstützung und Ressourcenzugang</a:t>
            </a:r>
          </a:p>
          <a:p>
            <a:pPr eaLnBrk="1" hangingPunct="1">
              <a:buFont typeface="Wingdings" pitchFamily="2" charset="2"/>
              <a:buChar char="Ø"/>
            </a:pPr>
            <a:r>
              <a:rPr lang="de-DE" sz="2800">
                <a:solidFill>
                  <a:srgbClr val="000000"/>
                </a:solidFill>
                <a:latin typeface="Gill Sans"/>
                <a:ea typeface="ヒラギノ角ゴ ProN W3"/>
                <a:cs typeface="ヒラギノ角ゴ ProN W3"/>
                <a:sym typeface="Gill Sans"/>
              </a:rPr>
              <a:t>Differenzierte Beratungsangebote unter Berücksichtigung des Wunsch- u. Wahlrechtes </a:t>
            </a:r>
          </a:p>
          <a:p>
            <a:pPr eaLnBrk="1" hangingPunct="1"/>
            <a:endParaRPr lang="de-DE" sz="3200">
              <a:solidFill>
                <a:srgbClr val="000000"/>
              </a:solidFill>
              <a:latin typeface="Gill Sans"/>
              <a:ea typeface="ヒラギノ角ゴ ProN W3"/>
              <a:cs typeface="ヒラギノ角ゴ ProN W3"/>
              <a:sym typeface="Gill Sans"/>
            </a:endParaRPr>
          </a:p>
          <a:p>
            <a:pPr eaLnBrk="1" hangingPunct="1"/>
            <a:endParaRPr lang="de-DE" sz="3200">
              <a:solidFill>
                <a:srgbClr val="000000"/>
              </a:solidFill>
              <a:latin typeface="Gill Sans"/>
              <a:ea typeface="ヒラギノ角ゴ ProN W3"/>
              <a:cs typeface="ヒラギノ角ゴ ProN W3"/>
              <a:sym typeface="Gill Sans"/>
            </a:endParaRPr>
          </a:p>
        </p:txBody>
      </p:sp>
    </p:spTree>
    <p:extLst>
      <p:ext uri="{BB962C8B-B14F-4D97-AF65-F5344CB8AC3E}">
        <p14:creationId xmlns:p14="http://schemas.microsoft.com/office/powerpoint/2010/main" val="1573143061"/>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aritas-siberia.com/typo3temp/pics/dd833227c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916832"/>
            <a:ext cx="4608512" cy="3312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53784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2"/>
          <p:cNvSpPr>
            <a:spLocks noChangeShapeType="1"/>
          </p:cNvSpPr>
          <p:nvPr/>
        </p:nvSpPr>
        <p:spPr bwMode="auto">
          <a:xfrm>
            <a:off x="3810000" y="1752600"/>
            <a:ext cx="0" cy="2195513"/>
          </a:xfrm>
          <a:prstGeom prst="line">
            <a:avLst/>
          </a:prstGeom>
          <a:noFill/>
          <a:ln w="12700" algn="ctr">
            <a:solidFill>
              <a:schemeClr val="bg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291" name="Line 3"/>
          <p:cNvSpPr>
            <a:spLocks noChangeShapeType="1"/>
          </p:cNvSpPr>
          <p:nvPr/>
        </p:nvSpPr>
        <p:spPr bwMode="auto">
          <a:xfrm>
            <a:off x="5562600" y="1752600"/>
            <a:ext cx="0" cy="2195513"/>
          </a:xfrm>
          <a:prstGeom prst="line">
            <a:avLst/>
          </a:prstGeom>
          <a:noFill/>
          <a:ln w="12700" algn="ctr">
            <a:solidFill>
              <a:schemeClr val="bg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292" name="Line 4"/>
          <p:cNvSpPr>
            <a:spLocks noChangeShapeType="1"/>
          </p:cNvSpPr>
          <p:nvPr/>
        </p:nvSpPr>
        <p:spPr bwMode="auto">
          <a:xfrm>
            <a:off x="1447800" y="2155825"/>
            <a:ext cx="6172200" cy="0"/>
          </a:xfrm>
          <a:prstGeom prst="line">
            <a:avLst/>
          </a:prstGeom>
          <a:noFill/>
          <a:ln w="38100" algn="ctr">
            <a:solidFill>
              <a:schemeClr val="bg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293" name="Line 5"/>
          <p:cNvSpPr>
            <a:spLocks noChangeShapeType="1"/>
          </p:cNvSpPr>
          <p:nvPr/>
        </p:nvSpPr>
        <p:spPr bwMode="auto">
          <a:xfrm>
            <a:off x="1447800" y="2851150"/>
            <a:ext cx="6172200" cy="0"/>
          </a:xfrm>
          <a:prstGeom prst="line">
            <a:avLst/>
          </a:prstGeom>
          <a:noFill/>
          <a:ln w="12700" algn="ctr">
            <a:solidFill>
              <a:schemeClr val="bg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294" name="Line 6"/>
          <p:cNvSpPr>
            <a:spLocks noChangeShapeType="1"/>
          </p:cNvSpPr>
          <p:nvPr/>
        </p:nvSpPr>
        <p:spPr bwMode="auto">
          <a:xfrm>
            <a:off x="1447800" y="1752600"/>
            <a:ext cx="0" cy="2195513"/>
          </a:xfrm>
          <a:prstGeom prst="line">
            <a:avLst/>
          </a:prstGeom>
          <a:noFill/>
          <a:ln w="12700" algn="ctr">
            <a:solidFill>
              <a:schemeClr val="bg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295" name="Line 7"/>
          <p:cNvSpPr>
            <a:spLocks noChangeShapeType="1"/>
          </p:cNvSpPr>
          <p:nvPr/>
        </p:nvSpPr>
        <p:spPr bwMode="auto">
          <a:xfrm>
            <a:off x="7620000" y="1752600"/>
            <a:ext cx="0" cy="2195513"/>
          </a:xfrm>
          <a:prstGeom prst="line">
            <a:avLst/>
          </a:prstGeom>
          <a:noFill/>
          <a:ln w="12700" algn="ctr">
            <a:solidFill>
              <a:schemeClr val="bg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296" name="Line 8"/>
          <p:cNvSpPr>
            <a:spLocks noChangeShapeType="1"/>
          </p:cNvSpPr>
          <p:nvPr/>
        </p:nvSpPr>
        <p:spPr bwMode="auto">
          <a:xfrm>
            <a:off x="1447800" y="1752600"/>
            <a:ext cx="6172200" cy="0"/>
          </a:xfrm>
          <a:prstGeom prst="line">
            <a:avLst/>
          </a:prstGeom>
          <a:noFill/>
          <a:ln w="12700" algn="ctr">
            <a:solidFill>
              <a:schemeClr val="bg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297" name="Line 9"/>
          <p:cNvSpPr>
            <a:spLocks noChangeShapeType="1"/>
          </p:cNvSpPr>
          <p:nvPr/>
        </p:nvSpPr>
        <p:spPr bwMode="auto">
          <a:xfrm>
            <a:off x="1447800" y="3948113"/>
            <a:ext cx="6172200" cy="0"/>
          </a:xfrm>
          <a:prstGeom prst="line">
            <a:avLst/>
          </a:prstGeom>
          <a:noFill/>
          <a:ln w="12700" algn="ctr">
            <a:solidFill>
              <a:schemeClr val="bg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298" name="Text Box 3"/>
          <p:cNvSpPr txBox="1">
            <a:spLocks noChangeArrowheads="1"/>
          </p:cNvSpPr>
          <p:nvPr/>
        </p:nvSpPr>
        <p:spPr bwMode="auto">
          <a:xfrm>
            <a:off x="1042988" y="1196975"/>
            <a:ext cx="6769100"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de-DE" sz="1400" b="1">
                <a:cs typeface="Arial" charset="0"/>
              </a:rPr>
              <a:t>Leistungen und Maßnahmen der Jugendhilfe im Kontext des Kinderschutzes</a:t>
            </a:r>
            <a:endParaRPr lang="de-DE" sz="1400">
              <a:cs typeface="Arial" charset="0"/>
            </a:endParaRPr>
          </a:p>
        </p:txBody>
      </p:sp>
      <p:sp>
        <p:nvSpPr>
          <p:cNvPr id="12299" name="Text Box 12"/>
          <p:cNvSpPr txBox="1">
            <a:spLocks noChangeArrowheads="1"/>
          </p:cNvSpPr>
          <p:nvPr/>
        </p:nvSpPr>
        <p:spPr bwMode="auto">
          <a:xfrm>
            <a:off x="755650" y="5949950"/>
            <a:ext cx="7345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de-DE" sz="1200" b="1">
                <a:cs typeface="Arial" charset="0"/>
              </a:rPr>
              <a:t>Gesamtverantwortung des Staates zur Schaffung positiver Lebensbedingungen einschließlich der</a:t>
            </a:r>
          </a:p>
          <a:p>
            <a:pPr algn="ctr" eaLnBrk="1" hangingPunct="1"/>
            <a:r>
              <a:rPr lang="de-DE" sz="1200" b="1">
                <a:cs typeface="Arial" charset="0"/>
              </a:rPr>
              <a:t>Bereitstellung von Einrichtungen, Diensten und Veranstaltungen der Kinder- und Jugendhilfe</a:t>
            </a:r>
          </a:p>
        </p:txBody>
      </p:sp>
      <p:sp>
        <p:nvSpPr>
          <p:cNvPr id="12300" name="Text Box 13"/>
          <p:cNvSpPr txBox="1">
            <a:spLocks noChangeArrowheads="1"/>
          </p:cNvSpPr>
          <p:nvPr/>
        </p:nvSpPr>
        <p:spPr bwMode="auto">
          <a:xfrm>
            <a:off x="827088" y="2205038"/>
            <a:ext cx="1512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Char char="•"/>
            </a:pPr>
            <a:r>
              <a:rPr lang="de-DE" sz="1200">
                <a:cs typeface="Arial" charset="0"/>
              </a:rPr>
              <a:t> Jugendarbeit</a:t>
            </a:r>
          </a:p>
        </p:txBody>
      </p:sp>
      <p:sp>
        <p:nvSpPr>
          <p:cNvPr id="12301" name="Text Box 14"/>
          <p:cNvSpPr txBox="1">
            <a:spLocks noChangeArrowheads="1"/>
          </p:cNvSpPr>
          <p:nvPr/>
        </p:nvSpPr>
        <p:spPr bwMode="auto">
          <a:xfrm>
            <a:off x="827088" y="2565400"/>
            <a:ext cx="1873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Arial" charset="0"/>
              <a:buChar char="•"/>
            </a:pPr>
            <a:r>
              <a:rPr lang="de-DE" sz="1200">
                <a:cs typeface="Arial" charset="0"/>
              </a:rPr>
              <a:t> Erzieherischer Kinder-</a:t>
            </a:r>
          </a:p>
          <a:p>
            <a:pPr eaLnBrk="1" hangingPunct="1">
              <a:buFont typeface="Arial" charset="0"/>
              <a:buNone/>
            </a:pPr>
            <a:r>
              <a:rPr lang="de-DE" sz="1200">
                <a:cs typeface="Arial" charset="0"/>
              </a:rPr>
              <a:t>  und Jugendschutz</a:t>
            </a:r>
          </a:p>
        </p:txBody>
      </p:sp>
      <p:sp>
        <p:nvSpPr>
          <p:cNvPr id="12302" name="Text Box 15"/>
          <p:cNvSpPr txBox="1">
            <a:spLocks noChangeArrowheads="1"/>
          </p:cNvSpPr>
          <p:nvPr/>
        </p:nvSpPr>
        <p:spPr bwMode="auto">
          <a:xfrm>
            <a:off x="827088" y="3141663"/>
            <a:ext cx="165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Arial" charset="0"/>
              <a:buChar char="•"/>
            </a:pPr>
            <a:r>
              <a:rPr lang="de-DE" sz="1200">
                <a:cs typeface="Arial" charset="0"/>
              </a:rPr>
              <a:t> Förderung in</a:t>
            </a:r>
            <a:br>
              <a:rPr lang="de-DE" sz="1200">
                <a:cs typeface="Arial" charset="0"/>
              </a:rPr>
            </a:br>
            <a:r>
              <a:rPr lang="de-DE" sz="1200">
                <a:cs typeface="Arial" charset="0"/>
              </a:rPr>
              <a:t>  Tageseinrichtungen</a:t>
            </a:r>
          </a:p>
        </p:txBody>
      </p:sp>
      <p:sp>
        <p:nvSpPr>
          <p:cNvPr id="12303" name="Text Box 16"/>
          <p:cNvSpPr txBox="1">
            <a:spLocks noChangeArrowheads="1"/>
          </p:cNvSpPr>
          <p:nvPr/>
        </p:nvSpPr>
        <p:spPr bwMode="auto">
          <a:xfrm>
            <a:off x="827088" y="3716338"/>
            <a:ext cx="1800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Arial" charset="0"/>
              <a:buChar char="•"/>
            </a:pPr>
            <a:r>
              <a:rPr lang="de-DE" sz="1200">
                <a:cs typeface="Arial" charset="0"/>
              </a:rPr>
              <a:t> Allg. Förderung der</a:t>
            </a:r>
          </a:p>
          <a:p>
            <a:pPr eaLnBrk="1" hangingPunct="1">
              <a:buFont typeface="Arial" charset="0"/>
              <a:buNone/>
            </a:pPr>
            <a:r>
              <a:rPr lang="de-DE" sz="1200">
                <a:cs typeface="Arial" charset="0"/>
              </a:rPr>
              <a:t>  Erziehung i. d. Familie</a:t>
            </a:r>
          </a:p>
        </p:txBody>
      </p:sp>
      <p:sp>
        <p:nvSpPr>
          <p:cNvPr id="12304" name="Text Box 17"/>
          <p:cNvSpPr txBox="1">
            <a:spLocks noChangeArrowheads="1"/>
          </p:cNvSpPr>
          <p:nvPr/>
        </p:nvSpPr>
        <p:spPr bwMode="auto">
          <a:xfrm>
            <a:off x="3635375" y="2205038"/>
            <a:ext cx="1582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Arial" charset="0"/>
              <a:buChar char="•"/>
            </a:pPr>
            <a:r>
              <a:rPr lang="de-DE" sz="1200">
                <a:cs typeface="Arial" charset="0"/>
              </a:rPr>
              <a:t> Hilfe zur Erziehung</a:t>
            </a:r>
          </a:p>
        </p:txBody>
      </p:sp>
      <p:sp>
        <p:nvSpPr>
          <p:cNvPr id="12305" name="Text Box 18"/>
          <p:cNvSpPr txBox="1">
            <a:spLocks noChangeArrowheads="1"/>
          </p:cNvSpPr>
          <p:nvPr/>
        </p:nvSpPr>
        <p:spPr bwMode="auto">
          <a:xfrm>
            <a:off x="3635375" y="2565400"/>
            <a:ext cx="1727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Arial" charset="0"/>
              <a:buChar char="•"/>
            </a:pPr>
            <a:r>
              <a:rPr lang="de-DE" sz="1200">
                <a:cs typeface="Arial" charset="0"/>
              </a:rPr>
              <a:t> Eingliederungs-</a:t>
            </a:r>
          </a:p>
          <a:p>
            <a:pPr eaLnBrk="1" hangingPunct="1">
              <a:buFont typeface="Arial" charset="0"/>
              <a:buNone/>
            </a:pPr>
            <a:r>
              <a:rPr lang="de-DE" sz="1200">
                <a:cs typeface="Arial" charset="0"/>
              </a:rPr>
              <a:t>  hilfe für seelisch</a:t>
            </a:r>
          </a:p>
          <a:p>
            <a:pPr eaLnBrk="1" hangingPunct="1">
              <a:buFont typeface="Arial" charset="0"/>
              <a:buNone/>
            </a:pPr>
            <a:r>
              <a:rPr lang="de-DE" sz="1200">
                <a:cs typeface="Arial" charset="0"/>
              </a:rPr>
              <a:t>  behinderte Kinder</a:t>
            </a:r>
          </a:p>
          <a:p>
            <a:pPr eaLnBrk="1" hangingPunct="1">
              <a:buFont typeface="Arial" charset="0"/>
              <a:buNone/>
            </a:pPr>
            <a:r>
              <a:rPr lang="de-DE" sz="1200">
                <a:cs typeface="Arial" charset="0"/>
              </a:rPr>
              <a:t>  und Jugendliche</a:t>
            </a:r>
          </a:p>
        </p:txBody>
      </p:sp>
      <p:sp>
        <p:nvSpPr>
          <p:cNvPr id="12306" name="Text Box 19"/>
          <p:cNvSpPr txBox="1">
            <a:spLocks noChangeArrowheads="1"/>
          </p:cNvSpPr>
          <p:nvPr/>
        </p:nvSpPr>
        <p:spPr bwMode="auto">
          <a:xfrm>
            <a:off x="3635375" y="3500438"/>
            <a:ext cx="1223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Arial" charset="0"/>
              <a:buChar char="•"/>
            </a:pPr>
            <a:r>
              <a:rPr lang="de-DE" sz="1200">
                <a:cs typeface="Arial" charset="0"/>
              </a:rPr>
              <a:t> Hilfe für junge</a:t>
            </a:r>
          </a:p>
          <a:p>
            <a:pPr eaLnBrk="1" hangingPunct="1">
              <a:buFont typeface="Arial" charset="0"/>
              <a:buNone/>
            </a:pPr>
            <a:r>
              <a:rPr lang="de-DE" sz="1200">
                <a:cs typeface="Arial" charset="0"/>
              </a:rPr>
              <a:t>  Volljährige</a:t>
            </a:r>
          </a:p>
        </p:txBody>
      </p:sp>
      <p:sp>
        <p:nvSpPr>
          <p:cNvPr id="12307" name="Text Box 20"/>
          <p:cNvSpPr txBox="1">
            <a:spLocks noChangeArrowheads="1"/>
          </p:cNvSpPr>
          <p:nvPr/>
        </p:nvSpPr>
        <p:spPr bwMode="auto">
          <a:xfrm>
            <a:off x="6227763" y="2205038"/>
            <a:ext cx="1584325"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 typeface="Arial" charset="0"/>
              <a:buChar char="•"/>
            </a:pPr>
            <a:r>
              <a:rPr lang="de-DE" sz="1200">
                <a:cs typeface="Arial" charset="0"/>
              </a:rPr>
              <a:t> Maßnahmen nach</a:t>
            </a:r>
          </a:p>
          <a:p>
            <a:pPr eaLnBrk="1" hangingPunct="1">
              <a:buFont typeface="Arial" charset="0"/>
              <a:buNone/>
            </a:pPr>
            <a:r>
              <a:rPr lang="de-DE" sz="1200">
                <a:cs typeface="Arial" charset="0"/>
              </a:rPr>
              <a:t>  Feststellung einer</a:t>
            </a:r>
          </a:p>
          <a:p>
            <a:pPr eaLnBrk="1" hangingPunct="1">
              <a:buFont typeface="Arial" charset="0"/>
              <a:buNone/>
            </a:pPr>
            <a:r>
              <a:rPr lang="de-DE" sz="1200">
                <a:cs typeface="Arial" charset="0"/>
              </a:rPr>
              <a:t>  Gefährdung bei der</a:t>
            </a:r>
          </a:p>
          <a:p>
            <a:pPr eaLnBrk="1" hangingPunct="1">
              <a:buFont typeface="Arial" charset="0"/>
              <a:buNone/>
            </a:pPr>
            <a:r>
              <a:rPr lang="de-DE" sz="1200">
                <a:cs typeface="Arial" charset="0"/>
              </a:rPr>
              <a:t>  Risikoabschätzung</a:t>
            </a:r>
          </a:p>
          <a:p>
            <a:pPr eaLnBrk="1" hangingPunct="1">
              <a:buFont typeface="Arial" charset="0"/>
              <a:buNone/>
            </a:pPr>
            <a:r>
              <a:rPr lang="de-DE" sz="1200">
                <a:cs typeface="Arial" charset="0"/>
              </a:rPr>
              <a:t>  gem. § 8 a Abs. 1</a:t>
            </a:r>
          </a:p>
        </p:txBody>
      </p:sp>
      <p:sp>
        <p:nvSpPr>
          <p:cNvPr id="12308" name="Text Box 21"/>
          <p:cNvSpPr txBox="1">
            <a:spLocks noChangeArrowheads="1"/>
          </p:cNvSpPr>
          <p:nvPr/>
        </p:nvSpPr>
        <p:spPr bwMode="auto">
          <a:xfrm>
            <a:off x="6227763" y="3860800"/>
            <a:ext cx="15128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Char char="•"/>
            </a:pPr>
            <a:r>
              <a:rPr lang="de-DE" sz="1200">
                <a:cs typeface="Arial" charset="0"/>
              </a:rPr>
              <a:t> Inobhutnahme</a:t>
            </a:r>
          </a:p>
        </p:txBody>
      </p:sp>
      <p:sp>
        <p:nvSpPr>
          <p:cNvPr id="12309" name="Text Box 22"/>
          <p:cNvSpPr txBox="1">
            <a:spLocks noChangeArrowheads="1"/>
          </p:cNvSpPr>
          <p:nvPr/>
        </p:nvSpPr>
        <p:spPr bwMode="auto">
          <a:xfrm>
            <a:off x="1476375" y="1700213"/>
            <a:ext cx="10096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None/>
            </a:pPr>
            <a:r>
              <a:rPr lang="de-DE" sz="1200" b="1">
                <a:cs typeface="Arial" charset="0"/>
              </a:rPr>
              <a:t>Förderung</a:t>
            </a:r>
          </a:p>
        </p:txBody>
      </p:sp>
      <p:sp>
        <p:nvSpPr>
          <p:cNvPr id="12310" name="Text Box 23"/>
          <p:cNvSpPr txBox="1">
            <a:spLocks noChangeArrowheads="1"/>
          </p:cNvSpPr>
          <p:nvPr/>
        </p:nvSpPr>
        <p:spPr bwMode="auto">
          <a:xfrm>
            <a:off x="4140200" y="1700213"/>
            <a:ext cx="57626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None/>
            </a:pPr>
            <a:r>
              <a:rPr lang="de-DE" sz="1200" b="1">
                <a:cs typeface="Arial" charset="0"/>
              </a:rPr>
              <a:t>Hilfe</a:t>
            </a:r>
          </a:p>
        </p:txBody>
      </p:sp>
      <p:sp>
        <p:nvSpPr>
          <p:cNvPr id="12311" name="Text Box 24"/>
          <p:cNvSpPr txBox="1">
            <a:spLocks noChangeArrowheads="1"/>
          </p:cNvSpPr>
          <p:nvPr/>
        </p:nvSpPr>
        <p:spPr bwMode="auto">
          <a:xfrm>
            <a:off x="6443663" y="1700213"/>
            <a:ext cx="7207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None/>
            </a:pPr>
            <a:r>
              <a:rPr lang="de-DE" sz="1200" b="1">
                <a:cs typeface="Arial" charset="0"/>
              </a:rPr>
              <a:t>Schutz</a:t>
            </a:r>
          </a:p>
        </p:txBody>
      </p:sp>
      <p:sp>
        <p:nvSpPr>
          <p:cNvPr id="12312" name="Text Box 25"/>
          <p:cNvSpPr txBox="1">
            <a:spLocks noChangeArrowheads="1"/>
          </p:cNvSpPr>
          <p:nvPr/>
        </p:nvSpPr>
        <p:spPr bwMode="auto">
          <a:xfrm>
            <a:off x="6227763" y="3357563"/>
            <a:ext cx="1873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Char char="•"/>
            </a:pPr>
            <a:r>
              <a:rPr lang="de-DE" sz="1200">
                <a:cs typeface="Arial" charset="0"/>
              </a:rPr>
              <a:t> Anrufung d. Gerichts</a:t>
            </a:r>
          </a:p>
          <a:p>
            <a:pPr eaLnBrk="1" hangingPunct="1">
              <a:buFont typeface="Arial" charset="0"/>
              <a:buNone/>
            </a:pPr>
            <a:r>
              <a:rPr lang="de-DE" sz="1200">
                <a:cs typeface="Arial" charset="0"/>
              </a:rPr>
              <a:t>   nach § 8 a Abs. 3</a:t>
            </a:r>
          </a:p>
        </p:txBody>
      </p:sp>
      <p:sp>
        <p:nvSpPr>
          <p:cNvPr id="12313" name="Rectangle 26"/>
          <p:cNvSpPr>
            <a:spLocks noChangeArrowheads="1"/>
          </p:cNvSpPr>
          <p:nvPr/>
        </p:nvSpPr>
        <p:spPr bwMode="auto">
          <a:xfrm>
            <a:off x="2916238" y="2276475"/>
            <a:ext cx="360362" cy="1873250"/>
          </a:xfrm>
          <a:prstGeom prst="rect">
            <a:avLst/>
          </a:prstGeom>
          <a:solidFill>
            <a:srgbClr val="CCFFFF"/>
          </a:solidFill>
          <a:ln w="9525">
            <a:solidFill>
              <a:srgbClr val="CCFFFF"/>
            </a:solidFill>
            <a:miter lim="800000"/>
            <a:headEnd/>
            <a:tailEnd/>
          </a:ln>
        </p:spPr>
        <p:txBody>
          <a:bodyPr wrap="none" anchor="ctr"/>
          <a:lstStyle/>
          <a:p>
            <a:endParaRPr lang="de-DE"/>
          </a:p>
        </p:txBody>
      </p:sp>
      <p:sp>
        <p:nvSpPr>
          <p:cNvPr id="12314" name="Rectangle 27"/>
          <p:cNvSpPr>
            <a:spLocks noChangeArrowheads="1"/>
          </p:cNvSpPr>
          <p:nvPr/>
        </p:nvSpPr>
        <p:spPr bwMode="auto">
          <a:xfrm>
            <a:off x="5580063" y="2276475"/>
            <a:ext cx="360362" cy="1873250"/>
          </a:xfrm>
          <a:prstGeom prst="rect">
            <a:avLst/>
          </a:prstGeom>
          <a:solidFill>
            <a:srgbClr val="00FFFF"/>
          </a:solidFill>
          <a:ln w="9525">
            <a:solidFill>
              <a:srgbClr val="00FFFF"/>
            </a:solidFill>
            <a:miter lim="800000"/>
            <a:headEnd/>
            <a:tailEnd/>
          </a:ln>
        </p:spPr>
        <p:txBody>
          <a:bodyPr wrap="none" anchor="ctr"/>
          <a:lstStyle/>
          <a:p>
            <a:endParaRPr lang="de-DE"/>
          </a:p>
        </p:txBody>
      </p:sp>
      <p:sp>
        <p:nvSpPr>
          <p:cNvPr id="12315" name="AutoShape 28"/>
          <p:cNvSpPr>
            <a:spLocks/>
          </p:cNvSpPr>
          <p:nvPr/>
        </p:nvSpPr>
        <p:spPr bwMode="auto">
          <a:xfrm rot="-5400000">
            <a:off x="1907381" y="908845"/>
            <a:ext cx="288925" cy="2449512"/>
          </a:xfrm>
          <a:prstGeom prst="rightBrace">
            <a:avLst>
              <a:gd name="adj1" fmla="val 7065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de-DE"/>
          </a:p>
        </p:txBody>
      </p:sp>
      <p:sp>
        <p:nvSpPr>
          <p:cNvPr id="12316" name="AutoShape 29"/>
          <p:cNvSpPr>
            <a:spLocks/>
          </p:cNvSpPr>
          <p:nvPr/>
        </p:nvSpPr>
        <p:spPr bwMode="auto">
          <a:xfrm rot="-5400000">
            <a:off x="4283869" y="621507"/>
            <a:ext cx="288925" cy="3024187"/>
          </a:xfrm>
          <a:prstGeom prst="rightBrace">
            <a:avLst>
              <a:gd name="adj1" fmla="val 87225"/>
              <a:gd name="adj2" fmla="val 50000"/>
            </a:avLst>
          </a:prstGeom>
          <a:noFill/>
          <a:ln w="9525">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de-DE"/>
          </a:p>
        </p:txBody>
      </p:sp>
      <p:sp>
        <p:nvSpPr>
          <p:cNvPr id="12317" name="AutoShape 30"/>
          <p:cNvSpPr>
            <a:spLocks/>
          </p:cNvSpPr>
          <p:nvPr/>
        </p:nvSpPr>
        <p:spPr bwMode="auto">
          <a:xfrm rot="-5400000">
            <a:off x="6660356" y="908845"/>
            <a:ext cx="288925" cy="2449512"/>
          </a:xfrm>
          <a:prstGeom prst="rightBrace">
            <a:avLst>
              <a:gd name="adj1" fmla="val 70650"/>
              <a:gd name="adj2" fmla="val 50000"/>
            </a:avLst>
          </a:prstGeom>
          <a:noFill/>
          <a:ln w="9525">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de-DE"/>
          </a:p>
        </p:txBody>
      </p:sp>
      <p:sp>
        <p:nvSpPr>
          <p:cNvPr id="12318" name="AutoShape 31"/>
          <p:cNvSpPr>
            <a:spLocks/>
          </p:cNvSpPr>
          <p:nvPr/>
        </p:nvSpPr>
        <p:spPr bwMode="auto">
          <a:xfrm rot="5400000">
            <a:off x="4319588" y="2168525"/>
            <a:ext cx="288925" cy="7273925"/>
          </a:xfrm>
          <a:prstGeom prst="rightBrace">
            <a:avLst>
              <a:gd name="adj1" fmla="val 20979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de-DE"/>
          </a:p>
        </p:txBody>
      </p:sp>
      <p:sp>
        <p:nvSpPr>
          <p:cNvPr id="12319" name="Text Box 32"/>
          <p:cNvSpPr txBox="1">
            <a:spLocks noChangeArrowheads="1"/>
          </p:cNvSpPr>
          <p:nvPr/>
        </p:nvSpPr>
        <p:spPr bwMode="auto">
          <a:xfrm>
            <a:off x="5219700" y="5445125"/>
            <a:ext cx="1368425" cy="284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de-DE" sz="1200">
                <a:solidFill>
                  <a:srgbClr val="777777"/>
                </a:solidFill>
                <a:cs typeface="Arial" charset="0"/>
              </a:rPr>
              <a:t>Eingriffsschwelle</a:t>
            </a:r>
          </a:p>
        </p:txBody>
      </p:sp>
      <p:sp>
        <p:nvSpPr>
          <p:cNvPr id="12320" name="Text Box 33"/>
          <p:cNvSpPr txBox="1">
            <a:spLocks noChangeArrowheads="1"/>
          </p:cNvSpPr>
          <p:nvPr/>
        </p:nvSpPr>
        <p:spPr bwMode="auto">
          <a:xfrm>
            <a:off x="827088" y="4149725"/>
            <a:ext cx="863600" cy="466725"/>
          </a:xfrm>
          <a:prstGeom prst="rect">
            <a:avLst/>
          </a:prstGeom>
          <a:solidFill>
            <a:srgbClr val="CCFFFF"/>
          </a:solidFill>
          <a:ln w="9525">
            <a:solidFill>
              <a:schemeClr val="tx1"/>
            </a:solid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de-DE" sz="1200" b="1">
                <a:cs typeface="Arial" charset="0"/>
              </a:rPr>
              <a:t>Unter-stützung</a:t>
            </a:r>
          </a:p>
        </p:txBody>
      </p:sp>
      <p:sp>
        <p:nvSpPr>
          <p:cNvPr id="12321" name="Text Box 34"/>
          <p:cNvSpPr txBox="1">
            <a:spLocks noChangeArrowheads="1"/>
          </p:cNvSpPr>
          <p:nvPr/>
        </p:nvSpPr>
        <p:spPr bwMode="auto">
          <a:xfrm>
            <a:off x="7092950" y="4149725"/>
            <a:ext cx="792163" cy="284163"/>
          </a:xfrm>
          <a:prstGeom prst="rect">
            <a:avLst/>
          </a:prstGeom>
          <a:solidFill>
            <a:srgbClr val="CCFFFF"/>
          </a:solidFill>
          <a:ln w="9525">
            <a:solidFill>
              <a:schemeClr val="tx1"/>
            </a:solid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de-DE" sz="1200" b="1">
                <a:cs typeface="Arial" charset="0"/>
              </a:rPr>
              <a:t>Eingriff</a:t>
            </a:r>
          </a:p>
        </p:txBody>
      </p:sp>
      <p:sp>
        <p:nvSpPr>
          <p:cNvPr id="12322" name="Text Box 35"/>
          <p:cNvSpPr txBox="1">
            <a:spLocks noChangeArrowheads="1"/>
          </p:cNvSpPr>
          <p:nvPr/>
        </p:nvSpPr>
        <p:spPr bwMode="auto">
          <a:xfrm>
            <a:off x="827088" y="4868863"/>
            <a:ext cx="216058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None/>
            </a:pPr>
            <a:r>
              <a:rPr lang="de-DE" sz="1000" b="1">
                <a:cs typeface="Arial" charset="0"/>
              </a:rPr>
              <a:t>Förderung von Kinder und</a:t>
            </a:r>
          </a:p>
          <a:p>
            <a:pPr eaLnBrk="1" hangingPunct="1">
              <a:buFont typeface="Arial" charset="0"/>
              <a:buNone/>
            </a:pPr>
            <a:r>
              <a:rPr lang="de-DE" sz="1000" b="1">
                <a:cs typeface="Arial" charset="0"/>
              </a:rPr>
              <a:t>Jugendlichen sowie Beratung</a:t>
            </a:r>
          </a:p>
          <a:p>
            <a:pPr eaLnBrk="1" hangingPunct="1">
              <a:buFont typeface="Arial" charset="0"/>
              <a:buNone/>
            </a:pPr>
            <a:r>
              <a:rPr lang="de-DE" sz="1000" b="1">
                <a:cs typeface="Arial" charset="0"/>
              </a:rPr>
              <a:t>und Unterstützung von Eltern.</a:t>
            </a:r>
          </a:p>
        </p:txBody>
      </p:sp>
      <p:sp>
        <p:nvSpPr>
          <p:cNvPr id="12323" name="Text Box 36"/>
          <p:cNvSpPr txBox="1">
            <a:spLocks noChangeArrowheads="1"/>
          </p:cNvSpPr>
          <p:nvPr/>
        </p:nvSpPr>
        <p:spPr bwMode="auto">
          <a:xfrm>
            <a:off x="3635375" y="4868863"/>
            <a:ext cx="18002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None/>
            </a:pPr>
            <a:r>
              <a:rPr lang="de-DE" sz="1000" b="1">
                <a:cs typeface="Arial" charset="0"/>
              </a:rPr>
              <a:t>Eine dem Wohl d. Kindes</a:t>
            </a:r>
          </a:p>
          <a:p>
            <a:pPr eaLnBrk="1" hangingPunct="1">
              <a:buFont typeface="Arial" charset="0"/>
              <a:buNone/>
            </a:pPr>
            <a:r>
              <a:rPr lang="de-DE" sz="1000" b="1">
                <a:cs typeface="Arial" charset="0"/>
              </a:rPr>
              <a:t>entsprechende Erziehung</a:t>
            </a:r>
          </a:p>
          <a:p>
            <a:pPr eaLnBrk="1" hangingPunct="1">
              <a:buFont typeface="Arial" charset="0"/>
              <a:buNone/>
            </a:pPr>
            <a:r>
              <a:rPr lang="de-DE" sz="1000" b="1">
                <a:cs typeface="Arial" charset="0"/>
              </a:rPr>
              <a:t>Ist nicht gewährleistet.</a:t>
            </a:r>
          </a:p>
        </p:txBody>
      </p:sp>
      <p:sp>
        <p:nvSpPr>
          <p:cNvPr id="12324" name="Text Box 37"/>
          <p:cNvSpPr txBox="1">
            <a:spLocks noChangeArrowheads="1"/>
          </p:cNvSpPr>
          <p:nvPr/>
        </p:nvSpPr>
        <p:spPr bwMode="auto">
          <a:xfrm>
            <a:off x="6300788" y="4868863"/>
            <a:ext cx="20875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None/>
            </a:pPr>
            <a:r>
              <a:rPr lang="de-DE" sz="1000" b="1">
                <a:cs typeface="Arial" charset="0"/>
              </a:rPr>
              <a:t>Das Kindeswohl ist gefährdet.</a:t>
            </a:r>
          </a:p>
        </p:txBody>
      </p:sp>
      <p:sp>
        <p:nvSpPr>
          <p:cNvPr id="12325" name="AutoShape 38" descr="Diagonal weit nach unten"/>
          <p:cNvSpPr>
            <a:spLocks noChangeArrowheads="1"/>
          </p:cNvSpPr>
          <p:nvPr/>
        </p:nvSpPr>
        <p:spPr bwMode="auto">
          <a:xfrm>
            <a:off x="1835150" y="4508500"/>
            <a:ext cx="288925" cy="360363"/>
          </a:xfrm>
          <a:prstGeom prst="upArrow">
            <a:avLst>
              <a:gd name="adj1" fmla="val 50000"/>
              <a:gd name="adj2" fmla="val 31181"/>
            </a:avLst>
          </a:prstGeom>
          <a:pattFill prst="wdDnDiag">
            <a:fgClr>
              <a:schemeClr val="tx1"/>
            </a:fgClr>
            <a:bgClr>
              <a:schemeClr val="bg1"/>
            </a:bgClr>
          </a:pattFill>
          <a:ln w="9525">
            <a:solidFill>
              <a:schemeClr val="tx1"/>
            </a:solidFill>
            <a:miter lim="800000"/>
            <a:headEnd/>
            <a:tailEnd/>
          </a:ln>
        </p:spPr>
        <p:txBody>
          <a:bodyPr wrap="none" anchor="ctr"/>
          <a:lstStyle/>
          <a:p>
            <a:endParaRPr lang="de-DE"/>
          </a:p>
        </p:txBody>
      </p:sp>
      <p:sp>
        <p:nvSpPr>
          <p:cNvPr id="12326" name="AutoShape 39" descr="Diagonal weit nach unten"/>
          <p:cNvSpPr>
            <a:spLocks noChangeArrowheads="1"/>
          </p:cNvSpPr>
          <p:nvPr/>
        </p:nvSpPr>
        <p:spPr bwMode="auto">
          <a:xfrm>
            <a:off x="4284663" y="4508500"/>
            <a:ext cx="288925" cy="360363"/>
          </a:xfrm>
          <a:prstGeom prst="upArrow">
            <a:avLst>
              <a:gd name="adj1" fmla="val 50000"/>
              <a:gd name="adj2" fmla="val 31181"/>
            </a:avLst>
          </a:prstGeom>
          <a:pattFill prst="wdDnDiag">
            <a:fgClr>
              <a:schemeClr val="tx1"/>
            </a:fgClr>
            <a:bgClr>
              <a:schemeClr val="bg1"/>
            </a:bgClr>
          </a:pattFill>
          <a:ln w="9525">
            <a:solidFill>
              <a:schemeClr val="tx1"/>
            </a:solidFill>
            <a:miter lim="800000"/>
            <a:headEnd/>
            <a:tailEnd/>
          </a:ln>
        </p:spPr>
        <p:txBody>
          <a:bodyPr wrap="none" anchor="ctr"/>
          <a:lstStyle/>
          <a:p>
            <a:endParaRPr lang="de-DE"/>
          </a:p>
        </p:txBody>
      </p:sp>
      <p:sp>
        <p:nvSpPr>
          <p:cNvPr id="12327" name="AutoShape 40" descr="Diagonal weit nach unten"/>
          <p:cNvSpPr>
            <a:spLocks noChangeArrowheads="1"/>
          </p:cNvSpPr>
          <p:nvPr/>
        </p:nvSpPr>
        <p:spPr bwMode="auto">
          <a:xfrm>
            <a:off x="6804025" y="4508500"/>
            <a:ext cx="288925" cy="360363"/>
          </a:xfrm>
          <a:prstGeom prst="upArrow">
            <a:avLst>
              <a:gd name="adj1" fmla="val 50000"/>
              <a:gd name="adj2" fmla="val 31181"/>
            </a:avLst>
          </a:prstGeom>
          <a:pattFill prst="wdDnDiag">
            <a:fgClr>
              <a:schemeClr val="tx1"/>
            </a:fgClr>
            <a:bgClr>
              <a:schemeClr val="bg1"/>
            </a:bgClr>
          </a:pattFill>
          <a:ln w="9525">
            <a:solidFill>
              <a:schemeClr val="tx1"/>
            </a:solidFill>
            <a:miter lim="800000"/>
            <a:headEnd/>
            <a:tailEnd/>
          </a:ln>
        </p:spPr>
        <p:txBody>
          <a:bodyPr wrap="none" anchor="ctr"/>
          <a:lstStyle/>
          <a:p>
            <a:endParaRPr lang="de-DE"/>
          </a:p>
        </p:txBody>
      </p:sp>
      <p:sp>
        <p:nvSpPr>
          <p:cNvPr id="12328" name="Line 41"/>
          <p:cNvSpPr>
            <a:spLocks noChangeShapeType="1"/>
          </p:cNvSpPr>
          <p:nvPr/>
        </p:nvSpPr>
        <p:spPr bwMode="auto">
          <a:xfrm>
            <a:off x="5867400" y="2276475"/>
            <a:ext cx="0" cy="316865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2329" name="Line 42"/>
          <p:cNvSpPr>
            <a:spLocks noChangeShapeType="1"/>
          </p:cNvSpPr>
          <p:nvPr/>
        </p:nvSpPr>
        <p:spPr bwMode="auto">
          <a:xfrm>
            <a:off x="5940425" y="2276475"/>
            <a:ext cx="0" cy="316865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2330" name="AutoShape 43"/>
          <p:cNvSpPr>
            <a:spLocks noChangeArrowheads="1"/>
          </p:cNvSpPr>
          <p:nvPr/>
        </p:nvSpPr>
        <p:spPr bwMode="auto">
          <a:xfrm rot="5400000">
            <a:off x="4248150" y="1665288"/>
            <a:ext cx="287338" cy="5256212"/>
          </a:xfrm>
          <a:prstGeom prst="flowChartMerge">
            <a:avLst/>
          </a:prstGeom>
          <a:gradFill rotWithShape="1">
            <a:gsLst>
              <a:gs pos="0">
                <a:srgbClr val="00FFFF"/>
              </a:gs>
              <a:gs pos="100000">
                <a:schemeClr val="bg1"/>
              </a:gs>
            </a:gsLst>
            <a:lin ang="5400000" scaled="1"/>
          </a:gradFill>
          <a:ln w="9525">
            <a:solidFill>
              <a:schemeClr val="tx1"/>
            </a:solidFill>
            <a:miter lim="800000"/>
            <a:headEnd/>
            <a:tailEnd/>
          </a:ln>
        </p:spPr>
        <p:txBody>
          <a:bodyPr wrap="none" anchor="ctr"/>
          <a:lstStyle/>
          <a:p>
            <a:endParaRPr lang="de-DE"/>
          </a:p>
        </p:txBody>
      </p:sp>
    </p:spTree>
    <p:extLst>
      <p:ext uri="{BB962C8B-B14F-4D97-AF65-F5344CB8AC3E}">
        <p14:creationId xmlns:p14="http://schemas.microsoft.com/office/powerpoint/2010/main" val="8520626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feld 2"/>
          <p:cNvSpPr txBox="1">
            <a:spLocks noChangeArrowheads="1"/>
          </p:cNvSpPr>
          <p:nvPr/>
        </p:nvSpPr>
        <p:spPr bwMode="auto">
          <a:xfrm>
            <a:off x="1214438" y="571500"/>
            <a:ext cx="6858000" cy="369888"/>
          </a:xfrm>
          <a:prstGeom prst="rect">
            <a:avLst/>
          </a:prstGeom>
          <a:noFill/>
          <a:ln w="9525">
            <a:noFill/>
            <a:miter lim="800000"/>
            <a:headEnd/>
            <a:tailEnd/>
          </a:ln>
        </p:spPr>
        <p:txBody>
          <a:bodyPr>
            <a:spAutoFit/>
          </a:bodyPr>
          <a:lstStyle/>
          <a:p>
            <a:r>
              <a:rPr lang="de-DE"/>
              <a:t>Hilfeplanung / Casemanagement  </a:t>
            </a:r>
            <a:r>
              <a:rPr lang="de-DE" i="1"/>
              <a:t>als Schlüsselprozess</a:t>
            </a:r>
          </a:p>
        </p:txBody>
      </p:sp>
      <p:sp>
        <p:nvSpPr>
          <p:cNvPr id="3" name="Textfeld 2"/>
          <p:cNvSpPr txBox="1"/>
          <p:nvPr/>
        </p:nvSpPr>
        <p:spPr>
          <a:xfrm>
            <a:off x="1285875" y="1214438"/>
            <a:ext cx="6929438" cy="800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r>
              <a:rPr lang="de-DE" dirty="0"/>
              <a:t>Hilfewahrnehmung / Hilfekontakt: </a:t>
            </a:r>
            <a:r>
              <a:rPr lang="de-DE" sz="1400" i="1" dirty="0"/>
              <a:t>Der Leistungsanspruch ist sozialrechtlich nicht an ein formelles Antragsverfahren gebunden. Die Kenntnis der Behörde hiervon reicht zur Einleitung eines Prüfverfahrens aus.</a:t>
            </a:r>
          </a:p>
        </p:txBody>
      </p:sp>
      <p:sp>
        <p:nvSpPr>
          <p:cNvPr id="4" name="Textfeld 3"/>
          <p:cNvSpPr txBox="1"/>
          <p:nvPr/>
        </p:nvSpPr>
        <p:spPr>
          <a:xfrm>
            <a:off x="1285875" y="2357438"/>
            <a:ext cx="6929438" cy="14462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r>
              <a:rPr lang="de-DE" dirty="0"/>
              <a:t>Bedarfsfeststellung: </a:t>
            </a:r>
          </a:p>
          <a:p>
            <a:pPr>
              <a:defRPr/>
            </a:pPr>
            <a:r>
              <a:rPr lang="de-DE" sz="1400" i="1" dirty="0"/>
              <a:t>Informationssammlung, Datenauswertung</a:t>
            </a:r>
          </a:p>
          <a:p>
            <a:pPr>
              <a:defRPr/>
            </a:pPr>
            <a:r>
              <a:rPr lang="de-DE" sz="1400" i="1" dirty="0"/>
              <a:t>Entwicklung einer sozialpädagogischen Diagnose (Psychosoziale Entwicklungs- und Existenzbedingungen d. jungen Menschen, Defizitkriterien, Potentialkriterien)</a:t>
            </a:r>
          </a:p>
          <a:p>
            <a:pPr>
              <a:defRPr/>
            </a:pPr>
            <a:r>
              <a:rPr lang="de-DE" sz="1400" i="1" dirty="0"/>
              <a:t>Einbeziehungen von Drittinformationen u.a. </a:t>
            </a:r>
            <a:r>
              <a:rPr lang="de-DE" sz="1400" i="1" dirty="0" err="1"/>
              <a:t>kinder</a:t>
            </a:r>
            <a:r>
              <a:rPr lang="de-DE" sz="1400" i="1" dirty="0"/>
              <a:t>- und jugendärztliche Diagnostiken, jugendpsychiatrische Diagnostiken</a:t>
            </a:r>
          </a:p>
        </p:txBody>
      </p:sp>
      <p:sp>
        <p:nvSpPr>
          <p:cNvPr id="5" name="Textfeld 4"/>
          <p:cNvSpPr txBox="1"/>
          <p:nvPr/>
        </p:nvSpPr>
        <p:spPr>
          <a:xfrm>
            <a:off x="1285875" y="4143375"/>
            <a:ext cx="6929438" cy="3698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r>
              <a:rPr lang="de-DE" dirty="0"/>
              <a:t>Leistungs- und Maßnahmenplanung</a:t>
            </a:r>
          </a:p>
        </p:txBody>
      </p:sp>
      <p:sp>
        <p:nvSpPr>
          <p:cNvPr id="6" name="Textfeld 5"/>
          <p:cNvSpPr txBox="1"/>
          <p:nvPr/>
        </p:nvSpPr>
        <p:spPr>
          <a:xfrm>
            <a:off x="1285875" y="4857750"/>
            <a:ext cx="6929438" cy="3698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r>
              <a:rPr lang="de-DE" dirty="0"/>
              <a:t>Umsetzungsbegleitung und Controlling</a:t>
            </a:r>
          </a:p>
        </p:txBody>
      </p:sp>
      <p:sp>
        <p:nvSpPr>
          <p:cNvPr id="7" name="Textfeld 6"/>
          <p:cNvSpPr txBox="1"/>
          <p:nvPr/>
        </p:nvSpPr>
        <p:spPr>
          <a:xfrm>
            <a:off x="1285875" y="5643563"/>
            <a:ext cx="6929438" cy="3698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r>
              <a:rPr lang="de-DE" dirty="0"/>
              <a:t>Evaluation u. Wirkungskontrolle</a:t>
            </a:r>
          </a:p>
        </p:txBody>
      </p:sp>
      <p:sp>
        <p:nvSpPr>
          <p:cNvPr id="8" name="Textfeld 7"/>
          <p:cNvSpPr txBox="1"/>
          <p:nvPr/>
        </p:nvSpPr>
        <p:spPr>
          <a:xfrm rot="16200000">
            <a:off x="-1636712" y="3422650"/>
            <a:ext cx="4786312" cy="36988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lgn="ctr">
              <a:defRPr/>
            </a:pPr>
            <a:r>
              <a:rPr lang="de-DE" dirty="0" err="1"/>
              <a:t>Betroffenenbeteiligung</a:t>
            </a:r>
            <a:r>
              <a:rPr lang="de-DE" dirty="0"/>
              <a:t> als Prinzip</a:t>
            </a:r>
          </a:p>
        </p:txBody>
      </p:sp>
      <p:cxnSp>
        <p:nvCxnSpPr>
          <p:cNvPr id="10" name="Gerade Verbindung mit Pfeil 9"/>
          <p:cNvCxnSpPr/>
          <p:nvPr/>
        </p:nvCxnSpPr>
        <p:spPr>
          <a:xfrm rot="5400000">
            <a:off x="4464845" y="2177256"/>
            <a:ext cx="214312"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rot="5400000">
            <a:off x="4465638" y="3892550"/>
            <a:ext cx="21431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rot="5400000">
            <a:off x="4465637" y="4678363"/>
            <a:ext cx="21431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rot="5400000">
            <a:off x="4465637" y="5392738"/>
            <a:ext cx="21431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Form 16"/>
          <p:cNvCxnSpPr>
            <a:stCxn id="7" idx="3"/>
          </p:cNvCxnSpPr>
          <p:nvPr/>
        </p:nvCxnSpPr>
        <p:spPr>
          <a:xfrm flipV="1">
            <a:off x="8215313" y="3000375"/>
            <a:ext cx="357187" cy="282733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p:nvPr/>
        </p:nvCxnSpPr>
        <p:spPr>
          <a:xfrm rot="10800000">
            <a:off x="8215313" y="3000375"/>
            <a:ext cx="357187"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49902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99592" y="692696"/>
            <a:ext cx="7200800" cy="5632311"/>
          </a:xfrm>
          <a:prstGeom prst="rect">
            <a:avLst/>
          </a:prstGeom>
          <a:noFill/>
        </p:spPr>
        <p:txBody>
          <a:bodyPr wrap="square" rtlCol="0">
            <a:spAutoFit/>
          </a:bodyPr>
          <a:lstStyle/>
          <a:p>
            <a:r>
              <a:rPr lang="de-DE" dirty="0" smtClean="0"/>
              <a:t>Fazit: Die Rolle des Betreuers !  ? !</a:t>
            </a:r>
          </a:p>
          <a:p>
            <a:endParaRPr lang="de-DE" dirty="0" smtClean="0"/>
          </a:p>
          <a:p>
            <a:pPr marL="285750" indent="-285750">
              <a:buFont typeface="Wingdings" pitchFamily="2" charset="2"/>
              <a:buChar char="Ø"/>
            </a:pPr>
            <a:r>
              <a:rPr lang="de-DE" dirty="0" smtClean="0"/>
              <a:t>Vertreter der Interessen und Rechte (je n. Wirkungsbereich / u. Grenzen des Betreuungsauftrages) des Betreuten</a:t>
            </a:r>
          </a:p>
          <a:p>
            <a:pPr marL="285750" indent="-285750">
              <a:buFont typeface="Wingdings" pitchFamily="2" charset="2"/>
              <a:buChar char="Ø"/>
            </a:pPr>
            <a:r>
              <a:rPr lang="de-DE" dirty="0" smtClean="0"/>
              <a:t>Vertrauensperson des Betreuten (Wohl u. Wille)</a:t>
            </a:r>
          </a:p>
          <a:p>
            <a:pPr marL="285750" indent="-285750">
              <a:buFont typeface="Wingdings" pitchFamily="2" charset="2"/>
              <a:buChar char="Ø"/>
            </a:pPr>
            <a:r>
              <a:rPr lang="de-DE" dirty="0" smtClean="0"/>
              <a:t>Teile des Helfersystems – Abgrenzung und Verbindung</a:t>
            </a:r>
          </a:p>
          <a:p>
            <a:pPr marL="285750" indent="-285750">
              <a:buFont typeface="Wingdings" pitchFamily="2" charset="2"/>
              <a:buChar char="Ø"/>
            </a:pPr>
            <a:r>
              <a:rPr lang="de-DE" dirty="0" smtClean="0"/>
              <a:t>Teil des Systems Verantwortungsgemeinschaft Kinderschutz § 4 </a:t>
            </a:r>
            <a:r>
              <a:rPr lang="de-DE" dirty="0" err="1" smtClean="0"/>
              <a:t>BKiSchG</a:t>
            </a:r>
            <a:r>
              <a:rPr lang="de-DE" dirty="0" smtClean="0"/>
              <a:t> – KKG)</a:t>
            </a:r>
          </a:p>
          <a:p>
            <a:pPr marL="285750" indent="-285750">
              <a:buFont typeface="Wingdings" pitchFamily="2" charset="2"/>
              <a:buChar char="Ø"/>
            </a:pPr>
            <a:r>
              <a:rPr lang="de-DE" dirty="0" smtClean="0"/>
              <a:t>Den Blick auf die Kinder richten, aber nicht für deren Wohl ausschließlich Verantwortlich sein…</a:t>
            </a:r>
          </a:p>
          <a:p>
            <a:pPr marL="285750" indent="-285750">
              <a:buFont typeface="Wingdings" pitchFamily="2" charset="2"/>
              <a:buChar char="Ø"/>
            </a:pPr>
            <a:r>
              <a:rPr lang="de-DE" dirty="0" smtClean="0"/>
              <a:t>Die Interessen des Betreuten wahren, aber nicht auf dem Rücken der Kinder.</a:t>
            </a:r>
          </a:p>
          <a:p>
            <a:pPr marL="285750" indent="-285750">
              <a:buFont typeface="Wingdings" pitchFamily="2" charset="2"/>
              <a:buChar char="Ø"/>
            </a:pPr>
            <a:r>
              <a:rPr lang="de-DE" dirty="0" smtClean="0"/>
              <a:t>Den Betreuten beraten und unterstützen mit dem Ziel, für die Kinder eine gute Lösung zu finden, die auch mit externen Lösungswegen begründet sein kann. </a:t>
            </a:r>
          </a:p>
          <a:p>
            <a:pPr marL="285750" indent="-285750">
              <a:buFont typeface="Wingdings" pitchFamily="2" charset="2"/>
              <a:buChar char="Ø"/>
            </a:pPr>
            <a:r>
              <a:rPr lang="de-DE" dirty="0" smtClean="0"/>
              <a:t>Kinder als Träger eigener, subjektive Rechte sehen und verstehen. Die Belange der Kinder dem / der Betreuten deutlich machen. Das Kind ist im Kontext der Betreuung nicht zu instrumentalisieren.</a:t>
            </a:r>
          </a:p>
          <a:p>
            <a:pPr marL="285750" indent="-285750">
              <a:buFont typeface="Wingdings" pitchFamily="2" charset="2"/>
              <a:buChar char="Ø"/>
            </a:pPr>
            <a:r>
              <a:rPr lang="de-DE" dirty="0" smtClean="0"/>
              <a:t>Kooperation im Helfersystem, soweit es die Interessen und Rechte des Betreuten zulassen.</a:t>
            </a:r>
            <a:endParaRPr lang="de-DE" dirty="0"/>
          </a:p>
        </p:txBody>
      </p:sp>
    </p:spTree>
    <p:extLst>
      <p:ext uri="{BB962C8B-B14F-4D97-AF65-F5344CB8AC3E}">
        <p14:creationId xmlns:p14="http://schemas.microsoft.com/office/powerpoint/2010/main" val="32796511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2871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677" name="Group 125"/>
          <p:cNvGraphicFramePr>
            <a:graphicFrameLocks noGrp="1"/>
          </p:cNvGraphicFramePr>
          <p:nvPr>
            <p:extLst>
              <p:ext uri="{D42A27DB-BD31-4B8C-83A1-F6EECF244321}">
                <p14:modId xmlns:p14="http://schemas.microsoft.com/office/powerpoint/2010/main" val="2520232921"/>
              </p:ext>
            </p:extLst>
          </p:nvPr>
        </p:nvGraphicFramePr>
        <p:xfrm>
          <a:off x="395288" y="333375"/>
          <a:ext cx="8497887" cy="6275389"/>
        </p:xfrm>
        <a:graphic>
          <a:graphicData uri="http://schemas.openxmlformats.org/drawingml/2006/table">
            <a:tbl>
              <a:tblPr/>
              <a:tblGrid>
                <a:gridCol w="3097212"/>
                <a:gridCol w="5400675"/>
              </a:tblGrid>
              <a:tr h="2098674">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de-DE" sz="1400" b="0" i="0" u="none" strike="noStrike" cap="none" normalizeH="0" baseline="0" dirty="0" smtClean="0">
                          <a:ln>
                            <a:noFill/>
                          </a:ln>
                          <a:solidFill>
                            <a:schemeClr val="tx1"/>
                          </a:solidFill>
                          <a:effectLst/>
                          <a:latin typeface="Calibri" pitchFamily="34" charset="0"/>
                        </a:rPr>
                        <a:t>§ 1793 BGB…der Vormund hat mit dem Mündel pers. Kontakt zu halten. Er soll den Mündel in der Regel einmal im Monat in dessen üblicher Umgebung aufsuchen, es sei denn im Einzelfall sind kürzere oder längere Besuchsabstände oder ein anderer Ort geboten.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de-DE" sz="1400" b="0" i="0" u="none" strike="noStrike" cap="none" normalizeH="0" baseline="0" smtClean="0">
                          <a:ln>
                            <a:noFill/>
                          </a:ln>
                          <a:solidFill>
                            <a:schemeClr val="tx1"/>
                          </a:solidFill>
                          <a:effectLst/>
                          <a:latin typeface="Calibri" pitchFamily="34" charset="0"/>
                        </a:rPr>
                        <a:t>Pflicht des Vormundes zum persönlichen Kontakt. Der Vormund soll sich in regelmäßigen Abständen ein genaues Bild von den persönlichen Lebensumständen des Mündels verschaffen. Dies entspricht der umfassenden Gesamtverantwortung des Vormundes für das Mündel. Die Kontaktintensität ist von den Lebensumständen im Einzelfall abhängig, erhält mit dem Hinweis „einmal im Monat“ eine deutliche Orientierung. Der Vormund ist gehalten, sich intensiv – auch unter Aspekten des Schutzauftrages – mit der Lebenssituation des Kindes zu befasse.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996951">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de-DE" sz="1400" b="0" i="0" u="none" strike="noStrike" cap="none" normalizeH="0" baseline="0" dirty="0" smtClean="0">
                          <a:ln>
                            <a:noFill/>
                          </a:ln>
                          <a:solidFill>
                            <a:schemeClr val="tx1"/>
                          </a:solidFill>
                          <a:effectLst/>
                          <a:latin typeface="Calibri" pitchFamily="34" charset="0"/>
                        </a:rPr>
                        <a:t>§ 1800 BGB….Der Vormund hat die Pflege und Erziehung des Mündels persönlich zu fördern und zu gewährleisten.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de-DE" sz="1400" b="0" i="0" u="none" strike="noStrike" cap="none" normalizeH="0" baseline="0" dirty="0" smtClean="0">
                          <a:ln>
                            <a:noFill/>
                          </a:ln>
                          <a:solidFill>
                            <a:schemeClr val="tx1"/>
                          </a:solidFill>
                          <a:effectLst/>
                          <a:latin typeface="Calibri" pitchFamily="34" charset="0"/>
                        </a:rPr>
                        <a:t>Gemeint ist hiermit die Pflicht und Verantwortung des Vormundes, die Pflege und Erziehung des Kindes zu gewährleisten und persönlich nachzukommen. Es reicht nicht aus, dass er diese Pflicht ausschließlich Dritten überlässt, z. B. dem ASD des JA.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208088">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de-DE" sz="1400" b="0" i="0" u="none" strike="noStrike" cap="none" normalizeH="0" baseline="0" smtClean="0">
                          <a:ln>
                            <a:noFill/>
                          </a:ln>
                          <a:solidFill>
                            <a:schemeClr val="tx1"/>
                          </a:solidFill>
                          <a:effectLst/>
                          <a:latin typeface="Calibri" pitchFamily="34" charset="0"/>
                        </a:rPr>
                        <a:t>§ 1837 BGB…. FamGericht: Es hat insbesondere die Einhaltung der erforderlichen persönlichen Kontaktes des Vormundes zu den Mündeln zu beaufsichtigen.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de-DE" sz="1400" b="0" i="0" u="none" strike="noStrike" cap="none" normalizeH="0" baseline="0" dirty="0" smtClean="0">
                          <a:ln>
                            <a:noFill/>
                          </a:ln>
                          <a:solidFill>
                            <a:schemeClr val="tx1"/>
                          </a:solidFill>
                          <a:effectLst/>
                          <a:latin typeface="Calibri" pitchFamily="34" charset="0"/>
                        </a:rPr>
                        <a:t>Die Kontrolle des Vormundes durch das </a:t>
                      </a:r>
                      <a:r>
                        <a:rPr kumimoji="0" lang="de-DE" sz="1400" b="0" i="0" u="none" strike="noStrike" cap="none" normalizeH="0" baseline="0" dirty="0" err="1" smtClean="0">
                          <a:ln>
                            <a:noFill/>
                          </a:ln>
                          <a:solidFill>
                            <a:schemeClr val="tx1"/>
                          </a:solidFill>
                          <a:effectLst/>
                          <a:latin typeface="Calibri" pitchFamily="34" charset="0"/>
                        </a:rPr>
                        <a:t>FamGericht</a:t>
                      </a:r>
                      <a:r>
                        <a:rPr kumimoji="0" lang="de-DE" sz="1400" b="0" i="0" u="none" strike="noStrike" cap="none" normalizeH="0" baseline="0" dirty="0" smtClean="0">
                          <a:ln>
                            <a:noFill/>
                          </a:ln>
                          <a:solidFill>
                            <a:schemeClr val="tx1"/>
                          </a:solidFill>
                          <a:effectLst/>
                          <a:latin typeface="Calibri" pitchFamily="34" charset="0"/>
                        </a:rPr>
                        <a:t> wird intensiviert. Kontrollmerkmal ist die Kontaktfrequenz des Vormundes zum Mündel und einer hiermit in Verbindung stehenden Bewertung.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985838">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de-DE" sz="1400" b="0" i="0" u="none" strike="noStrike" cap="none" normalizeH="0" baseline="0" smtClean="0">
                          <a:ln>
                            <a:noFill/>
                          </a:ln>
                          <a:solidFill>
                            <a:schemeClr val="tx1"/>
                          </a:solidFill>
                          <a:effectLst/>
                          <a:latin typeface="Calibri" pitchFamily="34" charset="0"/>
                        </a:rPr>
                        <a:t>§ 1840 BGB…Der Bericht hat auch Angaben zu den persönlichen Kontakten des Vormundes zu den Mündeln zu enthalten.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de-DE" sz="1400" b="0" i="0" u="none" strike="noStrike" cap="none" normalizeH="0" baseline="0" smtClean="0">
                          <a:ln>
                            <a:noFill/>
                          </a:ln>
                          <a:solidFill>
                            <a:schemeClr val="tx1"/>
                          </a:solidFill>
                          <a:effectLst/>
                          <a:latin typeface="Calibri" pitchFamily="34" charset="0"/>
                        </a:rPr>
                        <a:t>Definition eines Berichtsinhaltes: Wie viele Kontakte fanden statt mit welchem Inhalt und Ergebnis. Hierdurch erhalten die bis dahin nicht spezifisierten Berichtes des Vormundes einen „Qualitätshinweis“. Der Bericht als Kontaktnachweis.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985838">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de-DE" sz="1400" b="0" i="0" u="none" strike="noStrike" cap="none" normalizeH="0" baseline="0" smtClean="0">
                          <a:ln>
                            <a:noFill/>
                          </a:ln>
                          <a:solidFill>
                            <a:schemeClr val="tx1"/>
                          </a:solidFill>
                          <a:effectLst/>
                          <a:latin typeface="Calibri" pitchFamily="34" charset="0"/>
                        </a:rPr>
                        <a:t>§ 55 SGB VIII… Vor der Auswahl des Beamtes / Angestellten als Vormund ist das Kind / der Jugendliche zu hören…. Max. 50 Fälle pro Vollzeitkraft.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pPr>
                      <a:r>
                        <a:rPr kumimoji="0" lang="de-DE" sz="1400" b="0" i="0" u="none" strike="noStrike" cap="none" normalizeH="0" baseline="0" smtClean="0">
                          <a:ln>
                            <a:noFill/>
                          </a:ln>
                          <a:solidFill>
                            <a:schemeClr val="tx1"/>
                          </a:solidFill>
                          <a:effectLst/>
                          <a:latin typeface="Calibri" pitchFamily="34" charset="0"/>
                        </a:rPr>
                        <a:t>Hierdurch werden die Rechtes der betroffenen Kinder gestärkt. Allerdings bleibt unklar, wie bei Ablehnung eines Amtsvormundes in der Behörde gehandelt werden sollt. Gilt analog auch für den Vorschlag eines Berufs- oder ehrenamtlichen Vormundes.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Textfeld 1"/>
          <p:cNvSpPr txBox="1"/>
          <p:nvPr/>
        </p:nvSpPr>
        <p:spPr>
          <a:xfrm rot="16200000">
            <a:off x="-510687" y="2632266"/>
            <a:ext cx="1368152" cy="369332"/>
          </a:xfrm>
          <a:prstGeom prst="rect">
            <a:avLst/>
          </a:prstGeom>
          <a:noFill/>
        </p:spPr>
        <p:txBody>
          <a:bodyPr wrap="square" rtlCol="0">
            <a:spAutoFit/>
          </a:bodyPr>
          <a:lstStyle/>
          <a:p>
            <a:r>
              <a:rPr lang="de-DE" dirty="0" smtClean="0">
                <a:solidFill>
                  <a:srgbClr val="FF0000"/>
                </a:solidFill>
              </a:rPr>
              <a:t>N  e  u</a:t>
            </a:r>
            <a:endParaRPr lang="de-DE" dirty="0">
              <a:solidFill>
                <a:srgbClr val="FF0000"/>
              </a:solidFill>
            </a:endParaRPr>
          </a:p>
        </p:txBody>
      </p:sp>
      <p:sp>
        <p:nvSpPr>
          <p:cNvPr id="3" name="Rechteck 2"/>
          <p:cNvSpPr/>
          <p:nvPr/>
        </p:nvSpPr>
        <p:spPr>
          <a:xfrm rot="16200000">
            <a:off x="8662153" y="3041205"/>
            <a:ext cx="782587" cy="369332"/>
          </a:xfrm>
          <a:prstGeom prst="rect">
            <a:avLst/>
          </a:prstGeom>
        </p:spPr>
        <p:txBody>
          <a:bodyPr wrap="none">
            <a:spAutoFit/>
          </a:bodyPr>
          <a:lstStyle/>
          <a:p>
            <a:r>
              <a:rPr lang="de-DE" dirty="0" smtClean="0">
                <a:solidFill>
                  <a:srgbClr val="FF0000"/>
                </a:solidFill>
              </a:rPr>
              <a:t>N  e  u</a:t>
            </a:r>
            <a:endParaRPr lang="de-DE" dirty="0">
              <a:solidFill>
                <a:srgbClr val="FF0000"/>
              </a:solidFill>
            </a:endParaRPr>
          </a:p>
        </p:txBody>
      </p:sp>
    </p:spTree>
    <p:extLst>
      <p:ext uri="{BB962C8B-B14F-4D97-AF65-F5344CB8AC3E}">
        <p14:creationId xmlns:p14="http://schemas.microsoft.com/office/powerpoint/2010/main" val="3052959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Bild aus: Vater Undercover - Im Auftrag der Famili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764729">
            <a:off x="891391" y="1224710"/>
            <a:ext cx="3240360" cy="3456384"/>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http://siyach.files.wordpress.com/2008/08/coaching.jpg?w=49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2757661"/>
            <a:ext cx="3286125" cy="3790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4274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pax-sancta.de/image/kreuzritter-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7625" y="1700808"/>
            <a:ext cx="5876925" cy="3333750"/>
          </a:xfrm>
          <a:prstGeom prst="rect">
            <a:avLst/>
          </a:prstGeom>
          <a:noFill/>
          <a:extLst>
            <a:ext uri="{909E8E84-426E-40DD-AFC4-6F175D3DCCD1}">
              <a14:hiddenFill xmlns:a14="http://schemas.microsoft.com/office/drawing/2010/main">
                <a:solidFill>
                  <a:srgbClr val="FFFFFF"/>
                </a:solidFill>
              </a14:hiddenFill>
            </a:ext>
          </a:extLst>
        </p:spPr>
      </p:pic>
      <p:sp>
        <p:nvSpPr>
          <p:cNvPr id="2" name="Ovale Legende 1"/>
          <p:cNvSpPr/>
          <p:nvPr/>
        </p:nvSpPr>
        <p:spPr>
          <a:xfrm rot="2925607">
            <a:off x="3711560" y="111122"/>
            <a:ext cx="1368152" cy="1296144"/>
          </a:xfrm>
          <a:prstGeom prst="wedgeEllipseCallout">
            <a:avLst>
              <a:gd name="adj1" fmla="val 17997"/>
              <a:gd name="adj2" fmla="val 106322"/>
            </a:avLst>
          </a:prstGeom>
          <a:solidFill>
            <a:schemeClr val="bg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Abgerundete rechteckige Legende 2"/>
          <p:cNvSpPr/>
          <p:nvPr/>
        </p:nvSpPr>
        <p:spPr>
          <a:xfrm>
            <a:off x="5230122" y="592002"/>
            <a:ext cx="1728192" cy="890705"/>
          </a:xfrm>
          <a:prstGeom prst="wedgeRoundRectCallout">
            <a:avLst>
              <a:gd name="adj1" fmla="val -57176"/>
              <a:gd name="adj2" fmla="val 129903"/>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Wolkenförmige Legende 3"/>
          <p:cNvSpPr/>
          <p:nvPr/>
        </p:nvSpPr>
        <p:spPr>
          <a:xfrm flipH="1">
            <a:off x="971600" y="422934"/>
            <a:ext cx="1827935" cy="1285420"/>
          </a:xfrm>
          <a:prstGeom prst="cloud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Ovale Legende 4"/>
          <p:cNvSpPr/>
          <p:nvPr/>
        </p:nvSpPr>
        <p:spPr>
          <a:xfrm rot="8523813">
            <a:off x="7432412" y="1107964"/>
            <a:ext cx="1440160" cy="2304256"/>
          </a:xfrm>
          <a:prstGeom prst="wedgeEllipseCallout">
            <a:avLst>
              <a:gd name="adj1" fmla="val 87765"/>
              <a:gd name="adj2" fmla="val 4786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p:cNvSpPr txBox="1"/>
          <p:nvPr/>
        </p:nvSpPr>
        <p:spPr>
          <a:xfrm>
            <a:off x="3694495" y="557813"/>
            <a:ext cx="1656184" cy="369332"/>
          </a:xfrm>
          <a:prstGeom prst="rect">
            <a:avLst/>
          </a:prstGeom>
          <a:noFill/>
        </p:spPr>
        <p:txBody>
          <a:bodyPr wrap="square" rtlCol="0">
            <a:spAutoFit/>
          </a:bodyPr>
          <a:lstStyle/>
          <a:p>
            <a:r>
              <a:rPr lang="de-DE" dirty="0" smtClean="0"/>
              <a:t>Hilfeplanung</a:t>
            </a:r>
            <a:endParaRPr lang="de-DE" dirty="0"/>
          </a:p>
        </p:txBody>
      </p:sp>
      <p:sp>
        <p:nvSpPr>
          <p:cNvPr id="7" name="Textfeld 6"/>
          <p:cNvSpPr txBox="1"/>
          <p:nvPr/>
        </p:nvSpPr>
        <p:spPr>
          <a:xfrm>
            <a:off x="1259632" y="757182"/>
            <a:ext cx="1728192" cy="646331"/>
          </a:xfrm>
          <a:prstGeom prst="rect">
            <a:avLst/>
          </a:prstGeom>
          <a:noFill/>
        </p:spPr>
        <p:txBody>
          <a:bodyPr wrap="square" rtlCol="0">
            <a:spAutoFit/>
          </a:bodyPr>
          <a:lstStyle/>
          <a:p>
            <a:r>
              <a:rPr lang="de-DE" dirty="0" smtClean="0"/>
              <a:t>Kindeswohl-</a:t>
            </a:r>
          </a:p>
          <a:p>
            <a:r>
              <a:rPr lang="de-DE" dirty="0" err="1" smtClean="0"/>
              <a:t>gefährdung</a:t>
            </a:r>
            <a:endParaRPr lang="de-DE" dirty="0"/>
          </a:p>
        </p:txBody>
      </p:sp>
      <p:sp>
        <p:nvSpPr>
          <p:cNvPr id="8" name="Textfeld 7"/>
          <p:cNvSpPr txBox="1"/>
          <p:nvPr/>
        </p:nvSpPr>
        <p:spPr>
          <a:xfrm>
            <a:off x="5333911" y="742479"/>
            <a:ext cx="1584176" cy="646331"/>
          </a:xfrm>
          <a:prstGeom prst="rect">
            <a:avLst/>
          </a:prstGeom>
          <a:noFill/>
        </p:spPr>
        <p:txBody>
          <a:bodyPr wrap="square" rtlCol="0">
            <a:spAutoFit/>
          </a:bodyPr>
          <a:lstStyle/>
          <a:p>
            <a:r>
              <a:rPr lang="de-DE" dirty="0" smtClean="0"/>
              <a:t>Erzieherische</a:t>
            </a:r>
          </a:p>
          <a:p>
            <a:r>
              <a:rPr lang="de-DE" dirty="0" smtClean="0"/>
              <a:t>Hilfen</a:t>
            </a:r>
            <a:endParaRPr lang="de-DE" dirty="0"/>
          </a:p>
        </p:txBody>
      </p:sp>
      <p:sp>
        <p:nvSpPr>
          <p:cNvPr id="9" name="Textfeld 8"/>
          <p:cNvSpPr txBox="1"/>
          <p:nvPr/>
        </p:nvSpPr>
        <p:spPr>
          <a:xfrm rot="3288107">
            <a:off x="7164288" y="1798427"/>
            <a:ext cx="1728192" cy="923330"/>
          </a:xfrm>
          <a:prstGeom prst="rect">
            <a:avLst/>
          </a:prstGeom>
          <a:noFill/>
        </p:spPr>
        <p:txBody>
          <a:bodyPr wrap="square" rtlCol="0">
            <a:spAutoFit/>
          </a:bodyPr>
          <a:lstStyle/>
          <a:p>
            <a:pPr algn="ctr"/>
            <a:r>
              <a:rPr lang="de-DE" dirty="0" smtClean="0"/>
              <a:t>Frühe Hilfen</a:t>
            </a:r>
          </a:p>
          <a:p>
            <a:pPr algn="ctr"/>
            <a:r>
              <a:rPr lang="de-DE" dirty="0" smtClean="0"/>
              <a:t>Sozialraum</a:t>
            </a:r>
          </a:p>
          <a:p>
            <a:pPr algn="ctr"/>
            <a:r>
              <a:rPr lang="de-DE" dirty="0" smtClean="0"/>
              <a:t>Netzwerk</a:t>
            </a:r>
            <a:endParaRPr lang="de-DE" dirty="0"/>
          </a:p>
        </p:txBody>
      </p:sp>
      <p:sp>
        <p:nvSpPr>
          <p:cNvPr id="10" name="Flussdiagramm: Auszug 9"/>
          <p:cNvSpPr/>
          <p:nvPr/>
        </p:nvSpPr>
        <p:spPr>
          <a:xfrm rot="10800000">
            <a:off x="1598389" y="4936514"/>
            <a:ext cx="5565003" cy="1804854"/>
          </a:xfrm>
          <a:prstGeom prst="flowChartExtra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Textfeld 10"/>
          <p:cNvSpPr txBox="1"/>
          <p:nvPr/>
        </p:nvSpPr>
        <p:spPr>
          <a:xfrm>
            <a:off x="3015483" y="5229200"/>
            <a:ext cx="2448272" cy="523220"/>
          </a:xfrm>
          <a:prstGeom prst="rect">
            <a:avLst/>
          </a:prstGeom>
          <a:noFill/>
        </p:spPr>
        <p:txBody>
          <a:bodyPr wrap="square" rtlCol="0">
            <a:spAutoFit/>
          </a:bodyPr>
          <a:lstStyle/>
          <a:p>
            <a:r>
              <a:rPr lang="de-DE" dirty="0" smtClean="0"/>
              <a:t>     </a:t>
            </a:r>
            <a:r>
              <a:rPr lang="de-DE" sz="2800" dirty="0" smtClean="0"/>
              <a:t>A S D  /  K S D</a:t>
            </a:r>
            <a:endParaRPr lang="de-DE" sz="2800" dirty="0"/>
          </a:p>
        </p:txBody>
      </p:sp>
    </p:spTree>
    <p:extLst>
      <p:ext uri="{BB962C8B-B14F-4D97-AF65-F5344CB8AC3E}">
        <p14:creationId xmlns:p14="http://schemas.microsoft.com/office/powerpoint/2010/main" val="1765690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t1.gstatic.com/images?q=tbn:ANd9GcR2znb6iBEqpNJQv3bkmfHeB8I3JtxxotEqZgMwKEFCrTj3iA3yl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132856"/>
            <a:ext cx="4752528"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6855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043608" y="764704"/>
            <a:ext cx="5760640" cy="584775"/>
          </a:xfrm>
          <a:prstGeom prst="rect">
            <a:avLst/>
          </a:prstGeom>
          <a:noFill/>
        </p:spPr>
        <p:txBody>
          <a:bodyPr wrap="square" rtlCol="0">
            <a:spAutoFit/>
          </a:bodyPr>
          <a:lstStyle/>
          <a:p>
            <a:r>
              <a:rPr lang="de-DE" sz="3200" i="1" dirty="0" smtClean="0"/>
              <a:t>Rolle Auftrag des Betreuers</a:t>
            </a:r>
            <a:endParaRPr lang="de-DE" sz="3200" i="1" dirty="0"/>
          </a:p>
        </p:txBody>
      </p:sp>
      <p:sp>
        <p:nvSpPr>
          <p:cNvPr id="4" name="Textfeld 3"/>
          <p:cNvSpPr txBox="1"/>
          <p:nvPr/>
        </p:nvSpPr>
        <p:spPr>
          <a:xfrm>
            <a:off x="1043608" y="1556792"/>
            <a:ext cx="7128792" cy="4462760"/>
          </a:xfrm>
          <a:prstGeom prst="rect">
            <a:avLst/>
          </a:prstGeom>
          <a:noFill/>
        </p:spPr>
        <p:txBody>
          <a:bodyPr wrap="square" rtlCol="0">
            <a:spAutoFit/>
          </a:bodyPr>
          <a:lstStyle/>
          <a:p>
            <a:r>
              <a:rPr lang="de-DE" sz="2800" dirty="0" smtClean="0">
                <a:solidFill>
                  <a:srgbClr val="FF0000"/>
                </a:solidFill>
                <a:latin typeface="Elephant" pitchFamily="18" charset="0"/>
              </a:rPr>
              <a:t>Focus: Wohl des Betreuten und dessen rechtliche Vertretung</a:t>
            </a:r>
          </a:p>
          <a:p>
            <a:endParaRPr lang="de-DE" dirty="0"/>
          </a:p>
          <a:p>
            <a:r>
              <a:rPr lang="de-DE" dirty="0" smtClean="0"/>
              <a:t>Der Betreuer hat die Aufgabe, im Rahmen seines Aufgabenkreises die Angelegenheiten des Betreuten zu besorgen und diesen gerichtlich und außergerichtlich zu vertreten. Rechtshandlungen des Betreuers erfolgen also im Namen des Betreuten. Der Betreuer soll nach dem Gesetz für den Betroffenen eine Hilfe sein und diesen nicht bevormunden. Der Betreute soll auch weiterhin über seine Angelegenheiten selbst entscheiden, sowie dies verantwortet werden kann.</a:t>
            </a:r>
          </a:p>
          <a:p>
            <a:endParaRPr lang="de-DE" dirty="0"/>
          </a:p>
          <a:p>
            <a:r>
              <a:rPr lang="de-DE" sz="1200" dirty="0" smtClean="0"/>
              <a:t>(§§ 1901, 1902 ff / § 53 ZPO / § 164 BGB)</a:t>
            </a:r>
          </a:p>
          <a:p>
            <a:endParaRPr lang="de-DE" sz="1200" dirty="0"/>
          </a:p>
          <a:p>
            <a:r>
              <a:rPr lang="de-DE" sz="1200" dirty="0" smtClean="0"/>
              <a:t>Vgl. analog: Berufsbild und </a:t>
            </a:r>
            <a:r>
              <a:rPr lang="de-DE" sz="1200" dirty="0" err="1" smtClean="0"/>
              <a:t>Qualitätsischerung</a:t>
            </a:r>
            <a:r>
              <a:rPr lang="de-DE" sz="1200" dirty="0" smtClean="0"/>
              <a:t> in der Berufsbetreuung </a:t>
            </a:r>
            <a:r>
              <a:rPr lang="de-DE" sz="1200" dirty="0" err="1" smtClean="0"/>
              <a:t>BdB</a:t>
            </a:r>
            <a:r>
              <a:rPr lang="de-DE" sz="1200" dirty="0" smtClean="0"/>
              <a:t> eV 2003 / Berufsethik und Leitlinien </a:t>
            </a:r>
            <a:r>
              <a:rPr lang="de-DE" sz="1200" dirty="0" err="1" smtClean="0"/>
              <a:t>BdB</a:t>
            </a:r>
            <a:r>
              <a:rPr lang="de-DE" sz="1200" dirty="0" smtClean="0"/>
              <a:t> 2005</a:t>
            </a:r>
          </a:p>
          <a:p>
            <a:endParaRPr lang="de-DE" dirty="0"/>
          </a:p>
        </p:txBody>
      </p:sp>
    </p:spTree>
    <p:extLst>
      <p:ext uri="{BB962C8B-B14F-4D97-AF65-F5344CB8AC3E}">
        <p14:creationId xmlns:p14="http://schemas.microsoft.com/office/powerpoint/2010/main" val="19022103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3429000" y="1714500"/>
            <a:ext cx="2641600" cy="785813"/>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p>
            <a:pPr eaLnBrk="0" hangingPunct="0">
              <a:lnSpc>
                <a:spcPct val="80000"/>
              </a:lnSpc>
              <a:spcBef>
                <a:spcPct val="50000"/>
              </a:spcBef>
              <a:defRPr/>
            </a:pPr>
            <a:r>
              <a:rPr lang="de-DE" sz="2400" dirty="0">
                <a:latin typeface="Times New Roman" pitchFamily="18" charset="0"/>
              </a:rPr>
              <a:t>Elternrecht/</a:t>
            </a:r>
          </a:p>
          <a:p>
            <a:pPr eaLnBrk="0" hangingPunct="0">
              <a:lnSpc>
                <a:spcPct val="60000"/>
              </a:lnSpc>
              <a:spcBef>
                <a:spcPct val="50000"/>
              </a:spcBef>
              <a:defRPr/>
            </a:pPr>
            <a:r>
              <a:rPr lang="de-DE" sz="2400" dirty="0">
                <a:latin typeface="Times New Roman" pitchFamily="18" charset="0"/>
              </a:rPr>
              <a:t>Elternpflicht</a:t>
            </a:r>
          </a:p>
        </p:txBody>
      </p:sp>
      <p:sp>
        <p:nvSpPr>
          <p:cNvPr id="12291" name="Text Box 3"/>
          <p:cNvSpPr txBox="1">
            <a:spLocks noChangeArrowheads="1"/>
          </p:cNvSpPr>
          <p:nvPr/>
        </p:nvSpPr>
        <p:spPr bwMode="auto">
          <a:xfrm>
            <a:off x="3429000" y="4594225"/>
            <a:ext cx="2438400" cy="6762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bodyPr>
          <a:lstStyle/>
          <a:p>
            <a:pPr eaLnBrk="0" hangingPunct="0">
              <a:spcBef>
                <a:spcPct val="50000"/>
              </a:spcBef>
              <a:defRPr/>
            </a:pPr>
            <a:r>
              <a:rPr lang="de-DE" sz="2400" dirty="0">
                <a:latin typeface="Times New Roman" pitchFamily="18" charset="0"/>
              </a:rPr>
              <a:t>Kindeswohl / </a:t>
            </a:r>
          </a:p>
          <a:p>
            <a:pPr eaLnBrk="0" hangingPunct="0">
              <a:lnSpc>
                <a:spcPct val="10000"/>
              </a:lnSpc>
              <a:spcBef>
                <a:spcPct val="50000"/>
              </a:spcBef>
              <a:defRPr/>
            </a:pPr>
            <a:r>
              <a:rPr lang="de-DE" sz="2400" dirty="0">
                <a:latin typeface="Times New Roman" pitchFamily="18" charset="0"/>
              </a:rPr>
              <a:t>Kindeswille</a:t>
            </a:r>
          </a:p>
        </p:txBody>
      </p:sp>
      <p:sp>
        <p:nvSpPr>
          <p:cNvPr id="12292" name="Text Box 4"/>
          <p:cNvSpPr txBox="1">
            <a:spLocks noChangeArrowheads="1"/>
          </p:cNvSpPr>
          <p:nvPr/>
        </p:nvSpPr>
        <p:spPr bwMode="auto">
          <a:xfrm>
            <a:off x="549275" y="3225800"/>
            <a:ext cx="1450975" cy="720725"/>
          </a:xfrm>
          <a:prstGeom prst="rect">
            <a:avLst/>
          </a:prstGeom>
          <a:ln>
            <a:headEnd/>
            <a:tailEnd/>
          </a:ln>
        </p:spPr>
        <p:style>
          <a:lnRef idx="1">
            <a:schemeClr val="dk1"/>
          </a:lnRef>
          <a:fillRef idx="2">
            <a:schemeClr val="dk1"/>
          </a:fillRef>
          <a:effectRef idx="1">
            <a:schemeClr val="dk1"/>
          </a:effectRef>
          <a:fontRef idx="minor">
            <a:schemeClr val="dk1"/>
          </a:fontRef>
        </p:style>
        <p:txBody>
          <a:bodyPr>
            <a:spAutoFit/>
          </a:bodyPr>
          <a:lstStyle/>
          <a:p>
            <a:pPr eaLnBrk="0" hangingPunct="0">
              <a:spcBef>
                <a:spcPct val="50000"/>
              </a:spcBef>
              <a:defRPr/>
            </a:pPr>
            <a:r>
              <a:rPr lang="de-DE" sz="2400" dirty="0">
                <a:latin typeface="Times New Roman" pitchFamily="18" charset="0"/>
              </a:rPr>
              <a:t>Hilfe / </a:t>
            </a:r>
          </a:p>
          <a:p>
            <a:pPr eaLnBrk="0" hangingPunct="0">
              <a:lnSpc>
                <a:spcPct val="20000"/>
              </a:lnSpc>
              <a:spcBef>
                <a:spcPct val="50000"/>
              </a:spcBef>
              <a:defRPr/>
            </a:pPr>
            <a:r>
              <a:rPr lang="de-DE" sz="2400" dirty="0">
                <a:latin typeface="Times New Roman" pitchFamily="18" charset="0"/>
              </a:rPr>
              <a:t>Fördern</a:t>
            </a:r>
          </a:p>
        </p:txBody>
      </p:sp>
      <p:sp>
        <p:nvSpPr>
          <p:cNvPr id="12293" name="Text Box 5"/>
          <p:cNvSpPr txBox="1">
            <a:spLocks noChangeArrowheads="1"/>
          </p:cNvSpPr>
          <p:nvPr/>
        </p:nvSpPr>
        <p:spPr bwMode="auto">
          <a:xfrm>
            <a:off x="6572250" y="3071813"/>
            <a:ext cx="1714500" cy="1127125"/>
          </a:xfrm>
          <a:prstGeom prst="rect">
            <a:avLst/>
          </a:prstGeom>
          <a:solidFill>
            <a:srgbClr val="FF0000"/>
          </a:solidFill>
          <a:ln>
            <a:headEnd/>
            <a:tailEnd/>
          </a:ln>
        </p:spPr>
        <p:style>
          <a:lnRef idx="1">
            <a:schemeClr val="accent6"/>
          </a:lnRef>
          <a:fillRef idx="2">
            <a:schemeClr val="accent6"/>
          </a:fillRef>
          <a:effectRef idx="1">
            <a:schemeClr val="accent6"/>
          </a:effectRef>
          <a:fontRef idx="minor">
            <a:schemeClr val="dk1"/>
          </a:fontRef>
        </p:style>
        <p:txBody>
          <a:bodyPr>
            <a:spAutoFit/>
          </a:bodyPr>
          <a:lstStyle/>
          <a:p>
            <a:pPr eaLnBrk="0" hangingPunct="0">
              <a:lnSpc>
                <a:spcPct val="60000"/>
              </a:lnSpc>
              <a:spcBef>
                <a:spcPct val="50000"/>
              </a:spcBef>
              <a:defRPr/>
            </a:pPr>
            <a:endParaRPr lang="de-DE" sz="2400" dirty="0">
              <a:latin typeface="Times New Roman" pitchFamily="18" charset="0"/>
            </a:endParaRPr>
          </a:p>
          <a:p>
            <a:pPr eaLnBrk="0" hangingPunct="0">
              <a:lnSpc>
                <a:spcPct val="60000"/>
              </a:lnSpc>
              <a:spcBef>
                <a:spcPct val="50000"/>
              </a:spcBef>
              <a:defRPr/>
            </a:pPr>
            <a:r>
              <a:rPr lang="de-DE" sz="2400" dirty="0">
                <a:latin typeface="Times New Roman" pitchFamily="18" charset="0"/>
              </a:rPr>
              <a:t>Kontrolle  </a:t>
            </a:r>
          </a:p>
          <a:p>
            <a:pPr eaLnBrk="0" hangingPunct="0">
              <a:lnSpc>
                <a:spcPct val="60000"/>
              </a:lnSpc>
              <a:spcBef>
                <a:spcPct val="50000"/>
              </a:spcBef>
              <a:defRPr/>
            </a:pPr>
            <a:r>
              <a:rPr lang="de-DE" sz="2400" dirty="0">
                <a:latin typeface="Times New Roman" pitchFamily="18" charset="0"/>
              </a:rPr>
              <a:t>Eingriff</a:t>
            </a:r>
          </a:p>
        </p:txBody>
      </p:sp>
      <p:sp>
        <p:nvSpPr>
          <p:cNvPr id="9222" name="Text Box 8"/>
          <p:cNvSpPr txBox="1">
            <a:spLocks noChangeArrowheads="1"/>
          </p:cNvSpPr>
          <p:nvPr/>
        </p:nvSpPr>
        <p:spPr bwMode="auto">
          <a:xfrm>
            <a:off x="3476625" y="3484563"/>
            <a:ext cx="294640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70000"/>
              </a:lnSpc>
              <a:spcBef>
                <a:spcPct val="50000"/>
              </a:spcBef>
            </a:pPr>
            <a:r>
              <a:rPr lang="de-DE" sz="2000">
                <a:latin typeface="Times New Roman" pitchFamily="18" charset="0"/>
              </a:rPr>
              <a:t>Kind / Jugendlicher</a:t>
            </a:r>
          </a:p>
        </p:txBody>
      </p:sp>
      <p:sp>
        <p:nvSpPr>
          <p:cNvPr id="9223" name="Line 9"/>
          <p:cNvSpPr>
            <a:spLocks noChangeShapeType="1"/>
          </p:cNvSpPr>
          <p:nvPr/>
        </p:nvSpPr>
        <p:spPr bwMode="auto">
          <a:xfrm>
            <a:off x="4391025" y="2570163"/>
            <a:ext cx="0" cy="85725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de-DE"/>
          </a:p>
        </p:txBody>
      </p:sp>
      <p:sp>
        <p:nvSpPr>
          <p:cNvPr id="9224" name="Line 10"/>
          <p:cNvSpPr>
            <a:spLocks noChangeShapeType="1"/>
          </p:cNvSpPr>
          <p:nvPr/>
        </p:nvSpPr>
        <p:spPr bwMode="auto">
          <a:xfrm flipV="1">
            <a:off x="4391025" y="3713163"/>
            <a:ext cx="0" cy="85725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de-DE"/>
          </a:p>
        </p:txBody>
      </p:sp>
      <p:sp>
        <p:nvSpPr>
          <p:cNvPr id="9225" name="Line 11"/>
          <p:cNvSpPr>
            <a:spLocks noChangeShapeType="1"/>
          </p:cNvSpPr>
          <p:nvPr/>
        </p:nvSpPr>
        <p:spPr bwMode="auto">
          <a:xfrm>
            <a:off x="5726113" y="3584575"/>
            <a:ext cx="8128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de-DE"/>
          </a:p>
        </p:txBody>
      </p:sp>
      <p:sp>
        <p:nvSpPr>
          <p:cNvPr id="9226" name="Line 12"/>
          <p:cNvSpPr>
            <a:spLocks noChangeShapeType="1"/>
          </p:cNvSpPr>
          <p:nvPr/>
        </p:nvSpPr>
        <p:spPr bwMode="auto">
          <a:xfrm flipH="1">
            <a:off x="2257425" y="3598863"/>
            <a:ext cx="10160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de-DE"/>
          </a:p>
        </p:txBody>
      </p:sp>
      <p:sp>
        <p:nvSpPr>
          <p:cNvPr id="12299" name="Text Box 13"/>
          <p:cNvSpPr txBox="1">
            <a:spLocks noChangeArrowheads="1"/>
          </p:cNvSpPr>
          <p:nvPr/>
        </p:nvSpPr>
        <p:spPr bwMode="auto">
          <a:xfrm>
            <a:off x="1643063" y="428625"/>
            <a:ext cx="5903912" cy="641350"/>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spAutoFit/>
          </a:bodyPr>
          <a:lstStyle/>
          <a:p>
            <a:pPr algn="ctr" eaLnBrk="0" hangingPunct="0">
              <a:spcBef>
                <a:spcPct val="50000"/>
              </a:spcBef>
              <a:defRPr/>
            </a:pPr>
            <a:r>
              <a:rPr lang="de-DE" sz="2000" b="1" dirty="0">
                <a:latin typeface="Times New Roman" pitchFamily="18" charset="0"/>
              </a:rPr>
              <a:t>Jugendhilfe im Spannungsfeld differenziert</a:t>
            </a:r>
          </a:p>
          <a:p>
            <a:pPr algn="ctr" eaLnBrk="0" hangingPunct="0">
              <a:lnSpc>
                <a:spcPct val="30000"/>
              </a:lnSpc>
              <a:spcBef>
                <a:spcPct val="50000"/>
              </a:spcBef>
              <a:defRPr/>
            </a:pPr>
            <a:r>
              <a:rPr lang="de-DE" sz="2000" b="1" dirty="0">
                <a:latin typeface="Times New Roman" pitchFamily="18" charset="0"/>
              </a:rPr>
              <a:t>wahrzunehmender  Anforderungslagen</a:t>
            </a:r>
            <a:endParaRPr lang="de-DE" sz="2000" dirty="0">
              <a:latin typeface="Times New Roman" pitchFamily="18" charset="0"/>
            </a:endParaRPr>
          </a:p>
        </p:txBody>
      </p:sp>
      <p:sp>
        <p:nvSpPr>
          <p:cNvPr id="9228" name="Text Box 14"/>
          <p:cNvSpPr txBox="1">
            <a:spLocks noChangeArrowheads="1"/>
          </p:cNvSpPr>
          <p:nvPr/>
        </p:nvSpPr>
        <p:spPr bwMode="auto">
          <a:xfrm>
            <a:off x="1423988" y="5573713"/>
            <a:ext cx="1531937"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de-DE" sz="2400">
                <a:latin typeface="Times New Roman" pitchFamily="18" charset="0"/>
              </a:rPr>
              <a:t>Fördern</a:t>
            </a:r>
          </a:p>
        </p:txBody>
      </p:sp>
      <p:sp>
        <p:nvSpPr>
          <p:cNvPr id="9229" name="Text Box 15"/>
          <p:cNvSpPr txBox="1">
            <a:spLocks noChangeArrowheads="1"/>
          </p:cNvSpPr>
          <p:nvPr/>
        </p:nvSpPr>
        <p:spPr bwMode="auto">
          <a:xfrm>
            <a:off x="5508625" y="5599113"/>
            <a:ext cx="21336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de-DE" sz="2400">
                <a:latin typeface="Times New Roman" pitchFamily="18" charset="0"/>
              </a:rPr>
              <a:t>Schutz</a:t>
            </a:r>
          </a:p>
        </p:txBody>
      </p:sp>
      <p:sp>
        <p:nvSpPr>
          <p:cNvPr id="9230" name="Line 16"/>
          <p:cNvSpPr>
            <a:spLocks noChangeShapeType="1"/>
          </p:cNvSpPr>
          <p:nvPr/>
        </p:nvSpPr>
        <p:spPr bwMode="auto">
          <a:xfrm flipH="1">
            <a:off x="2765425" y="5313363"/>
            <a:ext cx="914400" cy="4000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de-DE"/>
          </a:p>
        </p:txBody>
      </p:sp>
      <p:sp>
        <p:nvSpPr>
          <p:cNvPr id="9231" name="Line 17"/>
          <p:cNvSpPr>
            <a:spLocks noChangeShapeType="1"/>
          </p:cNvSpPr>
          <p:nvPr/>
        </p:nvSpPr>
        <p:spPr bwMode="auto">
          <a:xfrm>
            <a:off x="4594225" y="5313363"/>
            <a:ext cx="1016000" cy="342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de-DE"/>
          </a:p>
        </p:txBody>
      </p:sp>
      <p:sp>
        <p:nvSpPr>
          <p:cNvPr id="9232" name="Text Box 18"/>
          <p:cNvSpPr txBox="1">
            <a:spLocks noChangeArrowheads="1"/>
          </p:cNvSpPr>
          <p:nvPr/>
        </p:nvSpPr>
        <p:spPr bwMode="auto">
          <a:xfrm>
            <a:off x="6219825" y="2284413"/>
            <a:ext cx="1247775"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de-DE" sz="1000">
                <a:latin typeface="Times New Roman" pitchFamily="18" charset="0"/>
              </a:rPr>
              <a:t>Art. 6 Abs. 2 GG</a:t>
            </a:r>
          </a:p>
          <a:p>
            <a:r>
              <a:rPr lang="de-DE" sz="1000">
                <a:latin typeface="Times New Roman" pitchFamily="18" charset="0"/>
              </a:rPr>
              <a:t>§ 1 BKiSchG</a:t>
            </a:r>
            <a:endParaRPr lang="de-DE" sz="2400">
              <a:latin typeface="Times New Roman" pitchFamily="18" charset="0"/>
            </a:endParaRPr>
          </a:p>
          <a:p>
            <a:r>
              <a:rPr lang="de-DE" sz="1000">
                <a:latin typeface="Times New Roman" pitchFamily="18" charset="0"/>
              </a:rPr>
              <a:t>§ 1 Abs. 2 SGB VIII</a:t>
            </a:r>
          </a:p>
        </p:txBody>
      </p:sp>
      <p:sp>
        <p:nvSpPr>
          <p:cNvPr id="9233" name="Text Box 19"/>
          <p:cNvSpPr txBox="1">
            <a:spLocks noChangeArrowheads="1"/>
          </p:cNvSpPr>
          <p:nvPr/>
        </p:nvSpPr>
        <p:spPr bwMode="auto">
          <a:xfrm>
            <a:off x="476250" y="4090988"/>
            <a:ext cx="147955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de-DE" sz="1000">
                <a:latin typeface="Times New Roman" pitchFamily="18" charset="0"/>
              </a:rPr>
              <a:t>§ 1 – 4 KKG (BiSchG)</a:t>
            </a:r>
          </a:p>
          <a:p>
            <a:r>
              <a:rPr lang="de-DE" sz="1000">
                <a:latin typeface="Times New Roman" pitchFamily="18" charset="0"/>
              </a:rPr>
              <a:t>§ 1 SGB VIII</a:t>
            </a:r>
          </a:p>
          <a:p>
            <a:r>
              <a:rPr lang="de-DE" sz="1000">
                <a:latin typeface="Times New Roman" pitchFamily="18" charset="0"/>
              </a:rPr>
              <a:t>§§ 16, 17,18ff SGB VIII </a:t>
            </a:r>
          </a:p>
          <a:p>
            <a:r>
              <a:rPr lang="de-DE" sz="1000">
                <a:latin typeface="Times New Roman" pitchFamily="18" charset="0"/>
              </a:rPr>
              <a:t>§§ 27 ff. SGB VIII</a:t>
            </a:r>
          </a:p>
          <a:p>
            <a:r>
              <a:rPr lang="de-DE" sz="1000">
                <a:latin typeface="Times New Roman" pitchFamily="18" charset="0"/>
              </a:rPr>
              <a:t>§ 52a SGB VIII</a:t>
            </a:r>
          </a:p>
          <a:p>
            <a:endParaRPr lang="de-DE" sz="2400">
              <a:latin typeface="Times New Roman" pitchFamily="18" charset="0"/>
            </a:endParaRPr>
          </a:p>
        </p:txBody>
      </p:sp>
      <p:sp>
        <p:nvSpPr>
          <p:cNvPr id="9234" name="Text Box 20"/>
          <p:cNvSpPr txBox="1">
            <a:spLocks noChangeArrowheads="1"/>
          </p:cNvSpPr>
          <p:nvPr/>
        </p:nvSpPr>
        <p:spPr bwMode="auto">
          <a:xfrm>
            <a:off x="6884988" y="4306888"/>
            <a:ext cx="20320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de-DE" sz="1000">
                <a:latin typeface="Times New Roman" pitchFamily="18" charset="0"/>
              </a:rPr>
              <a:t>§§ 1666, 1666a BGB</a:t>
            </a:r>
          </a:p>
          <a:p>
            <a:pPr>
              <a:spcBef>
                <a:spcPct val="50000"/>
              </a:spcBef>
            </a:pPr>
            <a:r>
              <a:rPr lang="de-DE" sz="1000">
                <a:latin typeface="Times New Roman" pitchFamily="18" charset="0"/>
              </a:rPr>
              <a:t>§ 8a SGB VIII</a:t>
            </a:r>
          </a:p>
          <a:p>
            <a:pPr>
              <a:lnSpc>
                <a:spcPct val="80000"/>
              </a:lnSpc>
              <a:spcBef>
                <a:spcPct val="50000"/>
              </a:spcBef>
            </a:pPr>
            <a:r>
              <a:rPr lang="de-DE" sz="1000">
                <a:latin typeface="Times New Roman" pitchFamily="18" charset="0"/>
              </a:rPr>
              <a:t>§§ 42  SGB VIII</a:t>
            </a:r>
          </a:p>
        </p:txBody>
      </p:sp>
      <p:sp>
        <p:nvSpPr>
          <p:cNvPr id="9235" name="Text Box 21"/>
          <p:cNvSpPr txBox="1">
            <a:spLocks noChangeArrowheads="1"/>
          </p:cNvSpPr>
          <p:nvPr/>
        </p:nvSpPr>
        <p:spPr bwMode="auto">
          <a:xfrm>
            <a:off x="3375025" y="5484813"/>
            <a:ext cx="16256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de-DE" sz="1000" dirty="0">
                <a:latin typeface="Times New Roman" pitchFamily="18" charset="0"/>
              </a:rPr>
              <a:t>§§ 1</a:t>
            </a:r>
            <a:r>
              <a:rPr lang="de-DE" sz="1000" dirty="0" smtClean="0">
                <a:latin typeface="Times New Roman" pitchFamily="18" charset="0"/>
              </a:rPr>
              <a:t>, 8</a:t>
            </a:r>
            <a:r>
              <a:rPr lang="de-DE" sz="1000" dirty="0">
                <a:latin typeface="Times New Roman" pitchFamily="18" charset="0"/>
              </a:rPr>
              <a:t>, 8a</a:t>
            </a:r>
            <a:r>
              <a:rPr lang="de-DE" sz="1000" dirty="0" smtClean="0">
                <a:latin typeface="Times New Roman" pitchFamily="18" charset="0"/>
              </a:rPr>
              <a:t>, 9 </a:t>
            </a:r>
            <a:r>
              <a:rPr lang="de-DE" sz="1000" dirty="0">
                <a:latin typeface="Times New Roman" pitchFamily="18" charset="0"/>
              </a:rPr>
              <a:t>SGB VIII</a:t>
            </a:r>
          </a:p>
        </p:txBody>
      </p:sp>
      <p:sp>
        <p:nvSpPr>
          <p:cNvPr id="9236" name="Text Box 22"/>
          <p:cNvSpPr txBox="1">
            <a:spLocks noChangeArrowheads="1"/>
          </p:cNvSpPr>
          <p:nvPr/>
        </p:nvSpPr>
        <p:spPr bwMode="auto">
          <a:xfrm>
            <a:off x="2393950" y="2746375"/>
            <a:ext cx="1758950"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de-DE" sz="2400" i="1" dirty="0">
                <a:latin typeface="Times New Roman" pitchFamily="18" charset="0"/>
              </a:rPr>
              <a:t>Vormund</a:t>
            </a:r>
          </a:p>
          <a:p>
            <a:r>
              <a:rPr lang="de-DE" sz="1200" dirty="0">
                <a:latin typeface="Times New Roman" pitchFamily="18" charset="0"/>
              </a:rPr>
              <a:t>§§1773 BGB ff.</a:t>
            </a:r>
            <a:endParaRPr lang="de-DE" sz="2400" dirty="0">
              <a:latin typeface="Times New Roman" pitchFamily="18" charset="0"/>
            </a:endParaRPr>
          </a:p>
        </p:txBody>
      </p:sp>
      <p:sp>
        <p:nvSpPr>
          <p:cNvPr id="2" name="Textfeld 1"/>
          <p:cNvSpPr txBox="1"/>
          <p:nvPr/>
        </p:nvSpPr>
        <p:spPr>
          <a:xfrm>
            <a:off x="3476625" y="5770563"/>
            <a:ext cx="1473200" cy="646331"/>
          </a:xfrm>
          <a:prstGeom prst="rect">
            <a:avLst/>
          </a:prstGeom>
          <a:noFill/>
        </p:spPr>
        <p:txBody>
          <a:bodyPr wrap="square" rtlCol="0">
            <a:spAutoFit/>
          </a:bodyPr>
          <a:lstStyle/>
          <a:p>
            <a:r>
              <a:rPr lang="de-DE" sz="1200" dirty="0" smtClean="0"/>
              <a:t>Artikel 3,12 UN -  Kinderrechts-konvention</a:t>
            </a:r>
            <a:endParaRPr lang="de-DE" sz="1200" dirty="0"/>
          </a:p>
        </p:txBody>
      </p:sp>
    </p:spTree>
    <p:extLst>
      <p:ext uri="{BB962C8B-B14F-4D97-AF65-F5344CB8AC3E}">
        <p14:creationId xmlns:p14="http://schemas.microsoft.com/office/powerpoint/2010/main" val="987020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2339752" y="1628800"/>
            <a:ext cx="1224136" cy="38884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p:nvSpPr>
        <p:spPr>
          <a:xfrm>
            <a:off x="5220072" y="1635749"/>
            <a:ext cx="1224136" cy="38884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extfeld 1"/>
          <p:cNvSpPr txBox="1"/>
          <p:nvPr/>
        </p:nvSpPr>
        <p:spPr>
          <a:xfrm>
            <a:off x="2359711" y="2433955"/>
            <a:ext cx="1512168" cy="1754326"/>
          </a:xfrm>
          <a:prstGeom prst="rect">
            <a:avLst/>
          </a:prstGeom>
          <a:noFill/>
        </p:spPr>
        <p:txBody>
          <a:bodyPr wrap="square" rtlCol="0">
            <a:spAutoFit/>
          </a:bodyPr>
          <a:lstStyle/>
          <a:p>
            <a:r>
              <a:rPr lang="de-DE" dirty="0" smtClean="0"/>
              <a:t>Wohl</a:t>
            </a:r>
          </a:p>
          <a:p>
            <a:endParaRPr lang="de-DE" dirty="0"/>
          </a:p>
          <a:p>
            <a:r>
              <a:rPr lang="de-DE" dirty="0"/>
              <a:t>d</a:t>
            </a:r>
            <a:r>
              <a:rPr lang="de-DE" dirty="0" smtClean="0"/>
              <a:t>es </a:t>
            </a:r>
          </a:p>
          <a:p>
            <a:endParaRPr lang="de-DE" dirty="0"/>
          </a:p>
          <a:p>
            <a:endParaRPr lang="de-DE" dirty="0" smtClean="0"/>
          </a:p>
          <a:p>
            <a:r>
              <a:rPr lang="de-DE" dirty="0" smtClean="0"/>
              <a:t>Betreuten</a:t>
            </a:r>
            <a:endParaRPr lang="de-DE" dirty="0"/>
          </a:p>
        </p:txBody>
      </p:sp>
      <p:sp>
        <p:nvSpPr>
          <p:cNvPr id="5" name="Textfeld 4"/>
          <p:cNvSpPr txBox="1"/>
          <p:nvPr/>
        </p:nvSpPr>
        <p:spPr>
          <a:xfrm>
            <a:off x="5364088" y="2696146"/>
            <a:ext cx="936104" cy="923330"/>
          </a:xfrm>
          <a:prstGeom prst="rect">
            <a:avLst/>
          </a:prstGeom>
          <a:noFill/>
        </p:spPr>
        <p:txBody>
          <a:bodyPr wrap="square" rtlCol="0">
            <a:spAutoFit/>
          </a:bodyPr>
          <a:lstStyle/>
          <a:p>
            <a:r>
              <a:rPr lang="de-DE" dirty="0" smtClean="0"/>
              <a:t>Kindes-</a:t>
            </a:r>
          </a:p>
          <a:p>
            <a:endParaRPr lang="de-DE" dirty="0"/>
          </a:p>
          <a:p>
            <a:r>
              <a:rPr lang="de-DE" dirty="0" smtClean="0"/>
              <a:t>wohl</a:t>
            </a:r>
            <a:endParaRPr lang="de-DE" dirty="0"/>
          </a:p>
        </p:txBody>
      </p:sp>
      <p:sp>
        <p:nvSpPr>
          <p:cNvPr id="7" name="Legende mit Linie 3 6"/>
          <p:cNvSpPr/>
          <p:nvPr/>
        </p:nvSpPr>
        <p:spPr>
          <a:xfrm>
            <a:off x="7380312" y="1700808"/>
            <a:ext cx="1224136" cy="2441306"/>
          </a:xfrm>
          <a:prstGeom prst="borderCallout3">
            <a:avLst>
              <a:gd name="adj1" fmla="val 18750"/>
              <a:gd name="adj2" fmla="val -8333"/>
              <a:gd name="adj3" fmla="val 18750"/>
              <a:gd name="adj4" fmla="val -16667"/>
              <a:gd name="adj5" fmla="val 100000"/>
              <a:gd name="adj6" fmla="val -16667"/>
              <a:gd name="adj7" fmla="val 115027"/>
              <a:gd name="adj8" fmla="val -7228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Psersp</a:t>
            </a:r>
            <a:endParaRPr lang="de-DE" dirty="0"/>
          </a:p>
        </p:txBody>
      </p:sp>
      <p:sp>
        <p:nvSpPr>
          <p:cNvPr id="9" name="Legende mit Linie 3 8"/>
          <p:cNvSpPr/>
          <p:nvPr/>
        </p:nvSpPr>
        <p:spPr>
          <a:xfrm flipH="1">
            <a:off x="539552" y="1700808"/>
            <a:ext cx="1080120" cy="1656184"/>
          </a:xfrm>
          <a:prstGeom prst="borderCallout3">
            <a:avLst>
              <a:gd name="adj1" fmla="val 18750"/>
              <a:gd name="adj2" fmla="val -8333"/>
              <a:gd name="adj3" fmla="val 18750"/>
              <a:gd name="adj4" fmla="val -16667"/>
              <a:gd name="adj5" fmla="val 100000"/>
              <a:gd name="adj6" fmla="val -16667"/>
              <a:gd name="adj7" fmla="val 120187"/>
              <a:gd name="adj8" fmla="val -6529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Pfeil nach rechts 9"/>
          <p:cNvSpPr/>
          <p:nvPr/>
        </p:nvSpPr>
        <p:spPr>
          <a:xfrm>
            <a:off x="3871879" y="2204864"/>
            <a:ext cx="1060161" cy="2290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Pfeil nach rechts 10"/>
          <p:cNvSpPr/>
          <p:nvPr/>
        </p:nvSpPr>
        <p:spPr>
          <a:xfrm rot="10800000">
            <a:off x="3871879" y="3861048"/>
            <a:ext cx="1060161" cy="2290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mit Pfeil 12"/>
          <p:cNvCxnSpPr/>
          <p:nvPr/>
        </p:nvCxnSpPr>
        <p:spPr>
          <a:xfrm>
            <a:off x="4437017" y="1628800"/>
            <a:ext cx="0" cy="3960440"/>
          </a:xfrm>
          <a:prstGeom prst="straightConnector1">
            <a:avLst/>
          </a:prstGeom>
          <a:ln w="28575">
            <a:prstDash val="sysDash"/>
            <a:tailEnd type="none"/>
          </a:ln>
        </p:spPr>
        <p:style>
          <a:lnRef idx="1">
            <a:schemeClr val="accent1"/>
          </a:lnRef>
          <a:fillRef idx="0">
            <a:schemeClr val="accent1"/>
          </a:fillRef>
          <a:effectRef idx="0">
            <a:schemeClr val="accent1"/>
          </a:effectRef>
          <a:fontRef idx="minor">
            <a:schemeClr val="tx1"/>
          </a:fontRef>
        </p:style>
      </p:cxnSp>
      <p:sp>
        <p:nvSpPr>
          <p:cNvPr id="16" name="Textfeld 15"/>
          <p:cNvSpPr txBox="1"/>
          <p:nvPr/>
        </p:nvSpPr>
        <p:spPr>
          <a:xfrm>
            <a:off x="7441490" y="2018456"/>
            <a:ext cx="1234965" cy="2123658"/>
          </a:xfrm>
          <a:prstGeom prst="rect">
            <a:avLst/>
          </a:prstGeom>
          <a:noFill/>
        </p:spPr>
        <p:txBody>
          <a:bodyPr wrap="square" rtlCol="0">
            <a:spAutoFit/>
          </a:bodyPr>
          <a:lstStyle/>
          <a:p>
            <a:r>
              <a:rPr lang="de-DE" sz="1200" dirty="0" smtClean="0"/>
              <a:t>Personensorge-</a:t>
            </a:r>
          </a:p>
          <a:p>
            <a:r>
              <a:rPr lang="de-DE" sz="1200" dirty="0" smtClean="0"/>
              <a:t>Berechtigte</a:t>
            </a:r>
          </a:p>
          <a:p>
            <a:endParaRPr lang="de-DE" sz="1200" dirty="0" smtClean="0"/>
          </a:p>
          <a:p>
            <a:r>
              <a:rPr lang="de-DE" sz="1200" dirty="0" smtClean="0"/>
              <a:t>Jugendamt als Vormund od. Andere</a:t>
            </a:r>
          </a:p>
          <a:p>
            <a:endParaRPr lang="de-DE" sz="1200" dirty="0"/>
          </a:p>
          <a:p>
            <a:r>
              <a:rPr lang="de-DE" sz="1200" dirty="0" smtClean="0"/>
              <a:t>Verfahrens-beistand</a:t>
            </a:r>
          </a:p>
          <a:p>
            <a:endParaRPr lang="de-DE" sz="1200" dirty="0" smtClean="0"/>
          </a:p>
          <a:p>
            <a:r>
              <a:rPr lang="de-DE" sz="1200" dirty="0" smtClean="0"/>
              <a:t>Familiengericht</a:t>
            </a:r>
            <a:endParaRPr lang="de-DE" sz="1200" dirty="0"/>
          </a:p>
        </p:txBody>
      </p:sp>
      <p:sp>
        <p:nvSpPr>
          <p:cNvPr id="17" name="Textfeld 16"/>
          <p:cNvSpPr txBox="1"/>
          <p:nvPr/>
        </p:nvSpPr>
        <p:spPr>
          <a:xfrm>
            <a:off x="575556" y="2018456"/>
            <a:ext cx="1008112" cy="923330"/>
          </a:xfrm>
          <a:prstGeom prst="rect">
            <a:avLst/>
          </a:prstGeom>
          <a:noFill/>
        </p:spPr>
        <p:txBody>
          <a:bodyPr wrap="square" rtlCol="0">
            <a:spAutoFit/>
          </a:bodyPr>
          <a:lstStyle/>
          <a:p>
            <a:r>
              <a:rPr lang="de-DE" dirty="0" smtClean="0"/>
              <a:t>Betreuer </a:t>
            </a:r>
          </a:p>
          <a:p>
            <a:r>
              <a:rPr lang="de-DE" dirty="0" smtClean="0"/>
              <a:t>§ 1896 BGB ff</a:t>
            </a:r>
            <a:endParaRPr lang="de-DE" dirty="0"/>
          </a:p>
        </p:txBody>
      </p:sp>
      <p:sp>
        <p:nvSpPr>
          <p:cNvPr id="18" name="Textfeld 17"/>
          <p:cNvSpPr txBox="1"/>
          <p:nvPr/>
        </p:nvSpPr>
        <p:spPr>
          <a:xfrm>
            <a:off x="1475656" y="436022"/>
            <a:ext cx="5616624" cy="369332"/>
          </a:xfrm>
          <a:prstGeom prst="rect">
            <a:avLst/>
          </a:prstGeom>
          <a:noFill/>
        </p:spPr>
        <p:txBody>
          <a:bodyPr wrap="square" rtlCol="0">
            <a:spAutoFit/>
          </a:bodyPr>
          <a:lstStyle/>
          <a:p>
            <a:r>
              <a:rPr lang="de-DE" dirty="0" smtClean="0"/>
              <a:t>Rechte des Betreuten vs. Rechte des Kinder / Kindeswohl</a:t>
            </a:r>
            <a:endParaRPr lang="de-DE" dirty="0"/>
          </a:p>
        </p:txBody>
      </p:sp>
    </p:spTree>
    <p:extLst>
      <p:ext uri="{BB962C8B-B14F-4D97-AF65-F5344CB8AC3E}">
        <p14:creationId xmlns:p14="http://schemas.microsoft.com/office/powerpoint/2010/main" val="19528908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259340" y="1556792"/>
            <a:ext cx="6912768" cy="3416320"/>
          </a:xfrm>
          <a:prstGeom prst="rect">
            <a:avLst/>
          </a:prstGeom>
          <a:noFill/>
        </p:spPr>
        <p:txBody>
          <a:bodyPr wrap="square" rtlCol="0">
            <a:spAutoFit/>
          </a:bodyPr>
          <a:lstStyle/>
          <a:p>
            <a:r>
              <a:rPr lang="de-DE" i="1" dirty="0" smtClean="0"/>
              <a:t>Einwilligungsvorbehalt</a:t>
            </a:r>
            <a:endParaRPr lang="de-DE" dirty="0"/>
          </a:p>
          <a:p>
            <a:endParaRPr lang="de-DE" dirty="0" smtClean="0"/>
          </a:p>
          <a:p>
            <a:r>
              <a:rPr lang="de-DE" dirty="0" smtClean="0"/>
              <a:t>Bestimmte höchstpersönliche Handlungen sind einer gesetzlichen Vertretung von vorne herein nicht zugänglich, daher ist in diesen Fällen auch kein sog. Einwilligungsvorbehalt möglich. Beispiel: Wahrnehmung des Wahlrechtes bei Wahlen aller Art.</a:t>
            </a:r>
          </a:p>
          <a:p>
            <a:endParaRPr lang="de-DE" dirty="0" smtClean="0"/>
          </a:p>
          <a:p>
            <a:endParaRPr lang="de-DE" dirty="0"/>
          </a:p>
          <a:p>
            <a:r>
              <a:rPr lang="de-DE" dirty="0" smtClean="0"/>
              <a:t>Die Wahrnehmung der elterlichen Sorge (§ 1626 BBG ff.) von Kindern des Betreuten fällt ebenfalls nicht unter die Vertretungsbefugnis des Betreuers. Ggf. muss für das Kind ein Vormund bestellt werden, falls der unter Betreuung stehende Elternteil geschäftsunfähig ist.</a:t>
            </a:r>
            <a:endParaRPr lang="de-DE" dirty="0"/>
          </a:p>
        </p:txBody>
      </p:sp>
    </p:spTree>
    <p:extLst>
      <p:ext uri="{BB962C8B-B14F-4D97-AF65-F5344CB8AC3E}">
        <p14:creationId xmlns:p14="http://schemas.microsoft.com/office/powerpoint/2010/main" val="130130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1772</Words>
  <Application>Microsoft Office PowerPoint</Application>
  <PresentationFormat>Bildschirmpräsentation (4:3)</PresentationFormat>
  <Paragraphs>264</Paragraphs>
  <Slides>24</Slides>
  <Notes>0</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24</vt:i4>
      </vt:variant>
    </vt:vector>
  </HeadingPairs>
  <TitlesOfParts>
    <vt:vector size="26" baseType="lpstr">
      <vt:lpstr>Larissa</vt:lpstr>
      <vt:lpstr>Dokument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Die kinder- und jugendnahen Berufsgeheimnisträger nach § 4 KKG</vt:lpstr>
      <vt:lpstr>Kinder- und jugendnahe Berufsgeheimnisträger, „Kinderschutzfachkräfte“ und Jugendamt im Zusammenwirken </vt:lpstr>
      <vt:lpstr>  Die Weitergabebefugnis nach § 4 KKG </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WRueting</dc:creator>
  <cp:lastModifiedBy>Rüting, Wolfgang</cp:lastModifiedBy>
  <cp:revision>25</cp:revision>
  <cp:lastPrinted>2012-04-16T14:17:43Z</cp:lastPrinted>
  <dcterms:created xsi:type="dcterms:W3CDTF">2012-04-15T09:06:53Z</dcterms:created>
  <dcterms:modified xsi:type="dcterms:W3CDTF">2015-04-22T10:03:55Z</dcterms:modified>
</cp:coreProperties>
</file>